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0"/>
  </p:notesMasterIdLst>
  <p:sldIdLst>
    <p:sldId id="260" r:id="rId3"/>
    <p:sldId id="262" r:id="rId4"/>
    <p:sldId id="788" r:id="rId5"/>
    <p:sldId id="786" r:id="rId6"/>
    <p:sldId id="779" r:id="rId7"/>
    <p:sldId id="791" r:id="rId8"/>
    <p:sldId id="793" r:id="rId9"/>
    <p:sldId id="792" r:id="rId10"/>
    <p:sldId id="794" r:id="rId11"/>
    <p:sldId id="795" r:id="rId12"/>
    <p:sldId id="796" r:id="rId13"/>
    <p:sldId id="790" r:id="rId14"/>
    <p:sldId id="787" r:id="rId15"/>
    <p:sldId id="778" r:id="rId16"/>
    <p:sldId id="789" r:id="rId17"/>
    <p:sldId id="783" r:id="rId18"/>
    <p:sldId id="785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7716" autoAdjust="0"/>
  </p:normalViewPr>
  <p:slideViewPr>
    <p:cSldViewPr snapToGrid="0">
      <p:cViewPr varScale="1">
        <p:scale>
          <a:sx n="119" d="100"/>
          <a:sy n="119" d="100"/>
        </p:scale>
        <p:origin x="2150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2022\noise%20data%20&#45572;&#5120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2022\noise%20data%20&#45572;&#51201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469816272965873E-2"/>
          <c:y val="5.9607028288130651E-2"/>
          <c:w val="0.87753018372703417"/>
          <c:h val="0.7443664333624963"/>
        </c:manualLayout>
      </c:layout>
      <c:lineChart>
        <c:grouping val="standard"/>
        <c:varyColors val="0"/>
        <c:ser>
          <c:idx val="0"/>
          <c:order val="0"/>
          <c:tx>
            <c:strRef>
              <c:f>Sheet1!$J$2</c:f>
              <c:strCache>
                <c:ptCount val="1"/>
                <c:pt idx="0">
                  <c:v>resnet(LC)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Sheet1!$J$3:$J$12</c:f>
              <c:numCache>
                <c:formatCode>General</c:formatCode>
                <c:ptCount val="10"/>
                <c:pt idx="0">
                  <c:v>0</c:v>
                </c:pt>
                <c:pt idx="1">
                  <c:v>141</c:v>
                </c:pt>
                <c:pt idx="2">
                  <c:v>194</c:v>
                </c:pt>
                <c:pt idx="3">
                  <c:v>314</c:v>
                </c:pt>
                <c:pt idx="4">
                  <c:v>346</c:v>
                </c:pt>
                <c:pt idx="5">
                  <c:v>461</c:v>
                </c:pt>
                <c:pt idx="6">
                  <c:v>988</c:v>
                </c:pt>
                <c:pt idx="7">
                  <c:v>1028</c:v>
                </c:pt>
                <c:pt idx="8">
                  <c:v>1658</c:v>
                </c:pt>
                <c:pt idx="9">
                  <c:v>1949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DC-4A9E-A846-D0D791C30BCE}"/>
            </c:ext>
          </c:extLst>
        </c:ser>
        <c:ser>
          <c:idx val="1"/>
          <c:order val="1"/>
          <c:tx>
            <c:strRef>
              <c:f>Sheet1!$K$2</c:f>
              <c:strCache>
                <c:ptCount val="1"/>
                <c:pt idx="0">
                  <c:v>VGG(LC)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Sheet1!$K$3:$K$12</c:f>
              <c:numCache>
                <c:formatCode>General</c:formatCode>
                <c:ptCount val="10"/>
                <c:pt idx="0">
                  <c:v>0</c:v>
                </c:pt>
                <c:pt idx="1">
                  <c:v>160</c:v>
                </c:pt>
                <c:pt idx="2">
                  <c:v>349</c:v>
                </c:pt>
                <c:pt idx="3">
                  <c:v>516</c:v>
                </c:pt>
                <c:pt idx="4">
                  <c:v>574</c:v>
                </c:pt>
                <c:pt idx="5">
                  <c:v>654</c:v>
                </c:pt>
                <c:pt idx="6">
                  <c:v>706</c:v>
                </c:pt>
                <c:pt idx="7">
                  <c:v>1519</c:v>
                </c:pt>
                <c:pt idx="8">
                  <c:v>1878</c:v>
                </c:pt>
                <c:pt idx="9">
                  <c:v>1948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DC-4A9E-A846-D0D791C30BCE}"/>
            </c:ext>
          </c:extLst>
        </c:ser>
        <c:ser>
          <c:idx val="2"/>
          <c:order val="2"/>
          <c:tx>
            <c:strRef>
              <c:f>Sheet1!$L$2</c:f>
              <c:strCache>
                <c:ptCount val="1"/>
                <c:pt idx="0">
                  <c:v>VGG(MC)</c:v>
                </c:pt>
              </c:strCache>
            </c:strRef>
          </c:tx>
          <c:spPr>
            <a:ln w="22225" cap="rnd">
              <a:solidFill>
                <a:srgbClr val="FFC000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rgbClr val="FFC000"/>
              </a:solidFill>
              <a:ln w="9525">
                <a:solidFill>
                  <a:srgbClr val="FFC000"/>
                </a:solidFill>
                <a:round/>
              </a:ln>
              <a:effectLst/>
            </c:spPr>
          </c:marker>
          <c:val>
            <c:numRef>
              <c:f>Sheet1!$L$3:$L$12</c:f>
              <c:numCache>
                <c:formatCode>General</c:formatCode>
                <c:ptCount val="10"/>
                <c:pt idx="0">
                  <c:v>0</c:v>
                </c:pt>
                <c:pt idx="1">
                  <c:v>377</c:v>
                </c:pt>
                <c:pt idx="2">
                  <c:v>1369</c:v>
                </c:pt>
                <c:pt idx="3">
                  <c:v>2216</c:v>
                </c:pt>
                <c:pt idx="4">
                  <c:v>2990</c:v>
                </c:pt>
                <c:pt idx="5">
                  <c:v>3081</c:v>
                </c:pt>
                <c:pt idx="6">
                  <c:v>3749</c:v>
                </c:pt>
                <c:pt idx="7">
                  <c:v>4239</c:v>
                </c:pt>
                <c:pt idx="8">
                  <c:v>4714</c:v>
                </c:pt>
                <c:pt idx="9">
                  <c:v>4893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ADC-4A9E-A846-D0D791C30BCE}"/>
            </c:ext>
          </c:extLst>
        </c:ser>
        <c:ser>
          <c:idx val="3"/>
          <c:order val="3"/>
          <c:tx>
            <c:strRef>
              <c:f>Sheet1!$M$2</c:f>
              <c:strCache>
                <c:ptCount val="1"/>
                <c:pt idx="0">
                  <c:v>VGG(ours)</c:v>
                </c:pt>
              </c:strCache>
            </c:strRef>
          </c:tx>
          <c:spPr>
            <a:ln w="22225" cap="rnd">
              <a:solidFill>
                <a:srgbClr val="92D050"/>
              </a:solidFill>
              <a:round/>
            </a:ln>
            <a:effectLst/>
          </c:spPr>
          <c:marker>
            <c:symbol val="x"/>
            <c:size val="6"/>
            <c:spPr>
              <a:solidFill>
                <a:srgbClr val="00B050"/>
              </a:solidFill>
              <a:ln w="9525">
                <a:solidFill>
                  <a:srgbClr val="92D050"/>
                </a:solidFill>
                <a:round/>
              </a:ln>
              <a:effectLst/>
            </c:spPr>
          </c:marker>
          <c:val>
            <c:numRef>
              <c:f>Sheet1!$M$3:$M$12</c:f>
              <c:numCache>
                <c:formatCode>General</c:formatCode>
                <c:ptCount val="10"/>
                <c:pt idx="0">
                  <c:v>0</c:v>
                </c:pt>
                <c:pt idx="1">
                  <c:v>38</c:v>
                </c:pt>
                <c:pt idx="2">
                  <c:v>43</c:v>
                </c:pt>
                <c:pt idx="3">
                  <c:v>43</c:v>
                </c:pt>
                <c:pt idx="4">
                  <c:v>43</c:v>
                </c:pt>
                <c:pt idx="5">
                  <c:v>44</c:v>
                </c:pt>
                <c:pt idx="6">
                  <c:v>45</c:v>
                </c:pt>
                <c:pt idx="7">
                  <c:v>45</c:v>
                </c:pt>
                <c:pt idx="8">
                  <c:v>49</c:v>
                </c:pt>
                <c:pt idx="9">
                  <c:v>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ADC-4A9E-A846-D0D791C30BCE}"/>
            </c:ext>
          </c:extLst>
        </c:ser>
        <c:ser>
          <c:idx val="4"/>
          <c:order val="4"/>
          <c:tx>
            <c:strRef>
              <c:f>Sheet1!$N$2</c:f>
              <c:strCache>
                <c:ptCount val="1"/>
                <c:pt idx="0">
                  <c:v>VGG(entropy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val>
            <c:numRef>
              <c:f>Sheet1!$N$3:$N$12</c:f>
              <c:numCache>
                <c:formatCode>General</c:formatCode>
                <c:ptCount val="10"/>
                <c:pt idx="0">
                  <c:v>0</c:v>
                </c:pt>
                <c:pt idx="1">
                  <c:v>225</c:v>
                </c:pt>
                <c:pt idx="2">
                  <c:v>902</c:v>
                </c:pt>
                <c:pt idx="3">
                  <c:v>1198</c:v>
                </c:pt>
                <c:pt idx="4">
                  <c:v>2147</c:v>
                </c:pt>
                <c:pt idx="5">
                  <c:v>2528</c:v>
                </c:pt>
                <c:pt idx="6">
                  <c:v>2995</c:v>
                </c:pt>
                <c:pt idx="7">
                  <c:v>3919</c:v>
                </c:pt>
                <c:pt idx="8">
                  <c:v>4481</c:v>
                </c:pt>
                <c:pt idx="9">
                  <c:v>4485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ADC-4A9E-A846-D0D791C30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7012959"/>
        <c:axId val="747013375"/>
      </c:lineChart>
      <c:catAx>
        <c:axId val="7470129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013375"/>
        <c:crosses val="autoZero"/>
        <c:auto val="1"/>
        <c:lblAlgn val="ctr"/>
        <c:lblOffset val="100"/>
        <c:noMultiLvlLbl val="0"/>
      </c:catAx>
      <c:valAx>
        <c:axId val="7470133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01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943285214348206"/>
          <c:y val="0.90740740740740744"/>
          <c:w val="0.79056714785651794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resnet(LC)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Sheet1!$E$3:$E$12</c:f>
              <c:numCache>
                <c:formatCode>General</c:formatCode>
                <c:ptCount val="10"/>
                <c:pt idx="0">
                  <c:v>0</c:v>
                </c:pt>
                <c:pt idx="1">
                  <c:v>141</c:v>
                </c:pt>
                <c:pt idx="2">
                  <c:v>53</c:v>
                </c:pt>
                <c:pt idx="3">
                  <c:v>120</c:v>
                </c:pt>
                <c:pt idx="4">
                  <c:v>32</c:v>
                </c:pt>
                <c:pt idx="5">
                  <c:v>115</c:v>
                </c:pt>
                <c:pt idx="6">
                  <c:v>527</c:v>
                </c:pt>
                <c:pt idx="7">
                  <c:v>40</c:v>
                </c:pt>
                <c:pt idx="8">
                  <c:v>630</c:v>
                </c:pt>
                <c:pt idx="9">
                  <c:v>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24-4AF7-8AE1-3D48452F1893}"/>
            </c:ext>
          </c:extLst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VGG(LC)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Sheet1!$F$3:$F$12</c:f>
              <c:numCache>
                <c:formatCode>General</c:formatCode>
                <c:ptCount val="10"/>
                <c:pt idx="0">
                  <c:v>0</c:v>
                </c:pt>
                <c:pt idx="1">
                  <c:v>160</c:v>
                </c:pt>
                <c:pt idx="2">
                  <c:v>189</c:v>
                </c:pt>
                <c:pt idx="3">
                  <c:v>167</c:v>
                </c:pt>
                <c:pt idx="4">
                  <c:v>58</c:v>
                </c:pt>
                <c:pt idx="5">
                  <c:v>80</c:v>
                </c:pt>
                <c:pt idx="6">
                  <c:v>52</c:v>
                </c:pt>
                <c:pt idx="7">
                  <c:v>813</c:v>
                </c:pt>
                <c:pt idx="8">
                  <c:v>359</c:v>
                </c:pt>
                <c:pt idx="9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24-4AF7-8AE1-3D48452F1893}"/>
            </c:ext>
          </c:extLst>
        </c:ser>
        <c:ser>
          <c:idx val="2"/>
          <c:order val="2"/>
          <c:tx>
            <c:strRef>
              <c:f>Sheet1!$G$2</c:f>
              <c:strCache>
                <c:ptCount val="1"/>
                <c:pt idx="0">
                  <c:v>VGG(MC)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val>
            <c:numRef>
              <c:f>Sheet1!$G$3:$G$12</c:f>
              <c:numCache>
                <c:formatCode>General</c:formatCode>
                <c:ptCount val="10"/>
                <c:pt idx="0">
                  <c:v>0</c:v>
                </c:pt>
                <c:pt idx="1">
                  <c:v>377</c:v>
                </c:pt>
                <c:pt idx="2">
                  <c:v>992</c:v>
                </c:pt>
                <c:pt idx="3">
                  <c:v>847</c:v>
                </c:pt>
                <c:pt idx="4">
                  <c:v>774</c:v>
                </c:pt>
                <c:pt idx="5">
                  <c:v>91</c:v>
                </c:pt>
                <c:pt idx="6">
                  <c:v>668</c:v>
                </c:pt>
                <c:pt idx="7">
                  <c:v>490</c:v>
                </c:pt>
                <c:pt idx="8">
                  <c:v>475</c:v>
                </c:pt>
                <c:pt idx="9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24-4AF7-8AE1-3D48452F1893}"/>
            </c:ext>
          </c:extLst>
        </c:ser>
        <c:ser>
          <c:idx val="3"/>
          <c:order val="3"/>
          <c:tx>
            <c:strRef>
              <c:f>Sheet1!$H$2</c:f>
              <c:strCache>
                <c:ptCount val="1"/>
                <c:pt idx="0">
                  <c:v>VGG(ours)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val>
            <c:numRef>
              <c:f>Sheet1!$H$3:$H$12</c:f>
              <c:numCache>
                <c:formatCode>General</c:formatCode>
                <c:ptCount val="10"/>
                <c:pt idx="0">
                  <c:v>0</c:v>
                </c:pt>
                <c:pt idx="1">
                  <c:v>38</c:v>
                </c:pt>
                <c:pt idx="2">
                  <c:v>5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4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24-4AF7-8AE1-3D48452F1893}"/>
            </c:ext>
          </c:extLst>
        </c:ser>
        <c:ser>
          <c:idx val="4"/>
          <c:order val="4"/>
          <c:tx>
            <c:strRef>
              <c:f>Sheet1!$I$2</c:f>
              <c:strCache>
                <c:ptCount val="1"/>
                <c:pt idx="0">
                  <c:v>VGG(entropy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Sheet1!$I$3:$I$12</c:f>
              <c:numCache>
                <c:formatCode>General</c:formatCode>
                <c:ptCount val="10"/>
                <c:pt idx="0">
                  <c:v>0</c:v>
                </c:pt>
                <c:pt idx="1">
                  <c:v>225</c:v>
                </c:pt>
                <c:pt idx="2">
                  <c:v>677</c:v>
                </c:pt>
                <c:pt idx="3">
                  <c:v>296</c:v>
                </c:pt>
                <c:pt idx="4">
                  <c:v>949</c:v>
                </c:pt>
                <c:pt idx="5">
                  <c:v>381</c:v>
                </c:pt>
                <c:pt idx="6">
                  <c:v>467</c:v>
                </c:pt>
                <c:pt idx="7">
                  <c:v>924</c:v>
                </c:pt>
                <c:pt idx="8">
                  <c:v>562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24-4AF7-8AE1-3D48452F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6890639"/>
        <c:axId val="826877327"/>
      </c:barChart>
      <c:catAx>
        <c:axId val="82689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6877327"/>
        <c:crosses val="autoZero"/>
        <c:auto val="1"/>
        <c:lblAlgn val="ctr"/>
        <c:lblOffset val="100"/>
        <c:noMultiLvlLbl val="0"/>
      </c:catAx>
      <c:valAx>
        <c:axId val="82687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6890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8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9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86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4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510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42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115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4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pn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2641" y="610515"/>
            <a:ext cx="85018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(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미완성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: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Orcale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고려 및 가정하여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작성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821626" y="1332544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1) </a:t>
            </a:r>
            <a:r>
              <a:rPr lang="en-US" altLang="ko-KR" sz="1400" dirty="0" smtClean="0">
                <a:solidFill>
                  <a:schemeClr val="tx1"/>
                </a:solidFill>
              </a:rPr>
              <a:t>log-in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SeeDP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821626" y="2020014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2) set period (data)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-&gt; </a:t>
            </a:r>
            <a:r>
              <a:rPr lang="en-US" altLang="ko-KR" sz="1400" dirty="0">
                <a:solidFill>
                  <a:schemeClr val="tx1"/>
                </a:solidFill>
              </a:rPr>
              <a:t>search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21628" y="2868308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3) check </a:t>
            </a:r>
            <a:r>
              <a:rPr lang="en-US" altLang="ko-KR" sz="1400" dirty="0" smtClean="0">
                <a:solidFill>
                  <a:schemeClr val="tx1"/>
                </a:solidFill>
              </a:rPr>
              <a:t>recommend slide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tab)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21625" y="3526271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4) disagree with recommend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21626" y="5113373"/>
            <a:ext cx="2127161" cy="6175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6) ask </a:t>
            </a:r>
            <a:r>
              <a:rPr lang="ko-KR" altLang="en-US" sz="1400" dirty="0" smtClean="0">
                <a:solidFill>
                  <a:schemeClr val="tx1"/>
                </a:solidFill>
              </a:rPr>
              <a:t>정말 삭제를 진행할까요</a:t>
            </a:r>
            <a:r>
              <a:rPr lang="en-US" altLang="ko-KR" sz="1400" dirty="0" smtClean="0">
                <a:solidFill>
                  <a:schemeClr val="tx1"/>
                </a:solidFill>
              </a:rPr>
              <a:t>? (pop </a:t>
            </a:r>
            <a:r>
              <a:rPr lang="en-US" altLang="ko-KR" sz="1400" dirty="0">
                <a:solidFill>
                  <a:schemeClr val="tx1"/>
                </a:solidFill>
              </a:rPr>
              <a:t>up</a:t>
            </a:r>
            <a:r>
              <a:rPr lang="en-US" altLang="ko-KR" sz="1400" dirty="0" smtClean="0">
                <a:solidFill>
                  <a:schemeClr val="tx1"/>
                </a:solidFill>
              </a:rPr>
              <a:t>)＇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21627" y="4256949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5)(button) for reject from recommend list (code 3)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21626" y="5767938"/>
            <a:ext cx="58608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comfirm</a:t>
            </a:r>
            <a:r>
              <a:rPr lang="en-US" altLang="ko-KR" sz="1050" dirty="0" smtClean="0"/>
              <a:t>] - </a:t>
            </a:r>
            <a:r>
              <a:rPr lang="en-US" altLang="ko-KR" sz="1050" dirty="0"/>
              <a:t>(system) give code </a:t>
            </a:r>
            <a:r>
              <a:rPr lang="en-US" altLang="ko-KR" sz="1050" dirty="0" smtClean="0"/>
              <a:t>=3 </a:t>
            </a:r>
            <a:r>
              <a:rPr lang="en-US" altLang="ko-KR" sz="1050" dirty="0"/>
              <a:t>slide and patch from the table (</a:t>
            </a:r>
            <a:r>
              <a:rPr lang="en-US" altLang="ko-KR" sz="1050" dirty="0" err="1"/>
              <a:t>rcmd_slide</a:t>
            </a:r>
            <a:r>
              <a:rPr lang="en-US" altLang="ko-KR" sz="1050" dirty="0"/>
              <a:t> &amp; </a:t>
            </a:r>
            <a:r>
              <a:rPr lang="en-US" altLang="ko-KR" sz="1050" dirty="0" err="1"/>
              <a:t>rcmd</a:t>
            </a:r>
            <a:r>
              <a:rPr lang="en-US" altLang="ko-KR" sz="1050" dirty="0"/>
              <a:t> patch)</a:t>
            </a:r>
          </a:p>
          <a:p>
            <a:r>
              <a:rPr lang="en-US" altLang="ko-KR" sz="1050" dirty="0" smtClean="0"/>
              <a:t>[cancel] – turn off pop up</a:t>
            </a:r>
            <a:endParaRPr lang="ko-KR" altLang="en-US" sz="1050" dirty="0"/>
          </a:p>
        </p:txBody>
      </p:sp>
      <p:sp>
        <p:nvSpPr>
          <p:cNvPr id="14" name="직사각형 13"/>
          <p:cNvSpPr/>
          <p:nvPr/>
        </p:nvSpPr>
        <p:spPr>
          <a:xfrm>
            <a:off x="5657491" y="1704732"/>
            <a:ext cx="36151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* </a:t>
            </a:r>
            <a:r>
              <a:rPr lang="ko-KR" altLang="en-US" sz="1050" dirty="0" smtClean="0"/>
              <a:t>추천 여부가 </a:t>
            </a:r>
            <a:r>
              <a:rPr lang="en-US" altLang="ko-KR" sz="1050" dirty="0" err="1" smtClean="0"/>
              <a:t>SeeDP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검사결과 </a:t>
            </a:r>
            <a:r>
              <a:rPr lang="en-US" altLang="ko-KR" sz="1050" dirty="0" smtClean="0"/>
              <a:t>tab</a:t>
            </a:r>
            <a:r>
              <a:rPr lang="ko-KR" altLang="en-US" sz="1050" dirty="0" smtClean="0"/>
              <a:t>에서 확인 가능한 경우</a:t>
            </a:r>
            <a:r>
              <a:rPr lang="en-US" altLang="ko-KR" sz="1050" dirty="0" smtClean="0"/>
              <a:t> </a:t>
            </a:r>
            <a:endParaRPr lang="en-US" altLang="ko-KR" sz="105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57490" y="2693879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3) doing </a:t>
            </a:r>
            <a:r>
              <a:rPr lang="en-US" altLang="ko-KR" sz="1400" dirty="0" err="1">
                <a:solidFill>
                  <a:schemeClr val="tx1"/>
                </a:solidFill>
              </a:rPr>
              <a:t>diagnosisting</a:t>
            </a:r>
            <a:r>
              <a:rPr lang="en-US" altLang="ko-KR" sz="1400" dirty="0">
                <a:solidFill>
                  <a:schemeClr val="tx1"/>
                </a:solidFill>
              </a:rPr>
              <a:t> (on their work)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7490" y="1995660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2)-1 (can) check recommend slide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657490" y="3374546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4) found issue slide(</a:t>
            </a:r>
            <a:r>
              <a:rPr lang="en-US" altLang="ko-KR" sz="1400" dirty="0" err="1">
                <a:solidFill>
                  <a:schemeClr val="tx1"/>
                </a:solidFill>
              </a:rPr>
              <a:t>Dr</a:t>
            </a:r>
            <a:r>
              <a:rPr lang="en-US" altLang="ko-KR" sz="1400" dirty="0">
                <a:solidFill>
                  <a:schemeClr val="tx1"/>
                </a:solidFill>
              </a:rPr>
              <a:t> want to train)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657490" y="4055213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4) (button) add recommend list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98845" y="4519006"/>
            <a:ext cx="30499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(</a:t>
            </a:r>
            <a:r>
              <a:rPr lang="en-US" altLang="ko-KR" sz="1050" dirty="0"/>
              <a:t>system) give code </a:t>
            </a:r>
            <a:r>
              <a:rPr lang="en-US" altLang="ko-KR" sz="1050" dirty="0" smtClean="0"/>
              <a:t>=4 </a:t>
            </a:r>
            <a:r>
              <a:rPr lang="en-US" altLang="ko-KR" sz="1050" dirty="0"/>
              <a:t>slide and patch from the table (</a:t>
            </a:r>
            <a:r>
              <a:rPr lang="en-US" altLang="ko-KR" sz="1050" dirty="0" err="1"/>
              <a:t>rcmd_slide</a:t>
            </a:r>
            <a:r>
              <a:rPr lang="en-US" altLang="ko-KR" sz="1050" dirty="0"/>
              <a:t> &amp; </a:t>
            </a:r>
            <a:r>
              <a:rPr lang="en-US" altLang="ko-KR" sz="1050" dirty="0" err="1"/>
              <a:t>rcmd</a:t>
            </a:r>
            <a:r>
              <a:rPr lang="en-US" altLang="ko-KR" sz="1050" dirty="0"/>
              <a:t> patch)</a:t>
            </a:r>
            <a:endParaRPr lang="en-US" altLang="ko-KR" sz="105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2989" y="3547148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4) </a:t>
            </a:r>
            <a:r>
              <a:rPr lang="en-US" altLang="ko-KR" sz="1400" dirty="0" smtClean="0">
                <a:solidFill>
                  <a:schemeClr val="tx1"/>
                </a:solidFill>
              </a:rPr>
              <a:t>agree </a:t>
            </a:r>
            <a:r>
              <a:rPr lang="en-US" altLang="ko-KR" sz="1400" dirty="0">
                <a:solidFill>
                  <a:schemeClr val="tx1"/>
                </a:solidFill>
              </a:rPr>
              <a:t>with recommend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598" y="4123279"/>
            <a:ext cx="253994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comfirm</a:t>
            </a:r>
            <a:r>
              <a:rPr lang="en-US" altLang="ko-KR" sz="1050" dirty="0" smtClean="0"/>
              <a:t>] - </a:t>
            </a:r>
            <a:r>
              <a:rPr lang="en-US" altLang="ko-KR" sz="1050" dirty="0"/>
              <a:t>(system) give code =2 slide 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rcmd_slide</a:t>
            </a:r>
            <a:r>
              <a:rPr lang="en-US" altLang="ko-KR" sz="1050" dirty="0" smtClean="0"/>
              <a:t>)</a:t>
            </a:r>
            <a:endParaRPr lang="en-US" altLang="ko-KR" sz="1050" dirty="0"/>
          </a:p>
        </p:txBody>
      </p:sp>
      <p:cxnSp>
        <p:nvCxnSpPr>
          <p:cNvPr id="25" name="직선 화살표 연결선 24"/>
          <p:cNvCxnSpPr>
            <a:stCxn id="2" idx="2"/>
            <a:endCxn id="8" idx="0"/>
          </p:cNvCxnSpPr>
          <p:nvPr/>
        </p:nvCxnSpPr>
        <p:spPr>
          <a:xfrm>
            <a:off x="3885207" y="1736458"/>
            <a:ext cx="0" cy="28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" idx="2"/>
            <a:endCxn id="9" idx="0"/>
          </p:cNvCxnSpPr>
          <p:nvPr/>
        </p:nvCxnSpPr>
        <p:spPr>
          <a:xfrm>
            <a:off x="3885207" y="2423928"/>
            <a:ext cx="2" cy="44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8" idx="3"/>
            <a:endCxn id="16" idx="1"/>
          </p:cNvCxnSpPr>
          <p:nvPr/>
        </p:nvCxnSpPr>
        <p:spPr>
          <a:xfrm flipV="1">
            <a:off x="4948787" y="2197617"/>
            <a:ext cx="708703" cy="2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6" idx="2"/>
            <a:endCxn id="15" idx="0"/>
          </p:cNvCxnSpPr>
          <p:nvPr/>
        </p:nvCxnSpPr>
        <p:spPr>
          <a:xfrm>
            <a:off x="6721071" y="2399574"/>
            <a:ext cx="0" cy="29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2"/>
            <a:endCxn id="19" idx="0"/>
          </p:cNvCxnSpPr>
          <p:nvPr/>
        </p:nvCxnSpPr>
        <p:spPr>
          <a:xfrm>
            <a:off x="6721071" y="3097793"/>
            <a:ext cx="0" cy="27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9" idx="2"/>
            <a:endCxn id="20" idx="0"/>
          </p:cNvCxnSpPr>
          <p:nvPr/>
        </p:nvCxnSpPr>
        <p:spPr>
          <a:xfrm>
            <a:off x="6721071" y="3778460"/>
            <a:ext cx="0" cy="27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9" idx="2"/>
            <a:endCxn id="10" idx="0"/>
          </p:cNvCxnSpPr>
          <p:nvPr/>
        </p:nvCxnSpPr>
        <p:spPr>
          <a:xfrm flipH="1">
            <a:off x="3885206" y="3272222"/>
            <a:ext cx="3" cy="254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0" idx="2"/>
            <a:endCxn id="12" idx="0"/>
          </p:cNvCxnSpPr>
          <p:nvPr/>
        </p:nvCxnSpPr>
        <p:spPr>
          <a:xfrm>
            <a:off x="3885206" y="3930185"/>
            <a:ext cx="2" cy="3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2"/>
            <a:endCxn id="11" idx="0"/>
          </p:cNvCxnSpPr>
          <p:nvPr/>
        </p:nvCxnSpPr>
        <p:spPr>
          <a:xfrm flipH="1">
            <a:off x="3885207" y="4660863"/>
            <a:ext cx="1" cy="45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9" idx="1"/>
            <a:endCxn id="22" idx="0"/>
          </p:cNvCxnSpPr>
          <p:nvPr/>
        </p:nvCxnSpPr>
        <p:spPr>
          <a:xfrm rot="10800000" flipV="1">
            <a:off x="1256570" y="3070264"/>
            <a:ext cx="1565058" cy="4768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92989" y="1304573"/>
            <a:ext cx="230440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Slide system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대한 </a:t>
            </a:r>
            <a:r>
              <a:rPr lang="en-US" altLang="ko-KR" sz="1200" dirty="0" smtClean="0"/>
              <a:t>use case</a:t>
            </a:r>
          </a:p>
          <a:p>
            <a:r>
              <a:rPr lang="ko-KR" altLang="en-US" sz="1200" u="sng" dirty="0" smtClean="0"/>
              <a:t>슬라이드 경우 </a:t>
            </a:r>
            <a:r>
              <a:rPr lang="en-US" altLang="ko-KR" sz="1200" u="sng" dirty="0" smtClean="0"/>
              <a:t>GT </a:t>
            </a:r>
            <a:r>
              <a:rPr lang="ko-KR" altLang="en-US" sz="1200" u="sng" dirty="0" smtClean="0"/>
              <a:t>변경이 발생하지 않음 </a:t>
            </a:r>
            <a:r>
              <a:rPr lang="en-US" altLang="ko-KR" sz="1200" u="sng" dirty="0" smtClean="0"/>
              <a:t>(</a:t>
            </a:r>
            <a:r>
              <a:rPr lang="ko-KR" altLang="en-US" sz="1200" u="sng" dirty="0" smtClean="0"/>
              <a:t>진단이 완료된 상태</a:t>
            </a:r>
            <a:r>
              <a:rPr lang="en-US" altLang="ko-KR" sz="1200" u="sng" dirty="0" smtClean="0"/>
              <a:t>)</a:t>
            </a:r>
            <a:endParaRPr lang="ko-KR" altLang="en-US" sz="1200" u="sng" dirty="0"/>
          </a:p>
        </p:txBody>
      </p:sp>
      <p:sp>
        <p:nvSpPr>
          <p:cNvPr id="59" name="직사각형 58"/>
          <p:cNvSpPr/>
          <p:nvPr/>
        </p:nvSpPr>
        <p:spPr>
          <a:xfrm>
            <a:off x="51575" y="2184456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>
                <a:latin typeface="Calibri" panose="020F0502020204030204" pitchFamily="34" charset="0"/>
                <a:cs typeface="Cordia New"/>
              </a:rPr>
              <a:t>2: system recommended and ORACLE agreed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>
                <a:latin typeface="Calibri" panose="020F0502020204030204" pitchFamily="34" charset="0"/>
                <a:cs typeface="Cordia New"/>
              </a:rPr>
              <a:t>3: system recommended but ORACLE disagreed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4: system did not recommend but ORACLE selected</a:t>
            </a:r>
          </a:p>
        </p:txBody>
      </p:sp>
    </p:spTree>
    <p:extLst>
      <p:ext uri="{BB962C8B-B14F-4D97-AF65-F5344CB8AC3E}">
        <p14:creationId xmlns:p14="http://schemas.microsoft.com/office/powerpoint/2010/main" val="98676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2641" y="610515"/>
            <a:ext cx="85018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(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미완성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: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Orcale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고려 및 가정하여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작성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821626" y="1332544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 err="1">
                <a:solidFill>
                  <a:schemeClr val="tx1"/>
                </a:solidFill>
              </a:rPr>
              <a:t>재학습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tab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821626" y="2020014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2) check the list of </a:t>
            </a:r>
            <a:r>
              <a:rPr lang="en-US" altLang="ko-KR" sz="1400" dirty="0" err="1">
                <a:solidFill>
                  <a:schemeClr val="tx1"/>
                </a:solidFill>
              </a:rPr>
              <a:t>rcmd</a:t>
            </a:r>
            <a:r>
              <a:rPr lang="en-US" altLang="ko-KR" sz="1400" dirty="0">
                <a:solidFill>
                  <a:schemeClr val="tx1"/>
                </a:solidFill>
              </a:rPr>
              <a:t> slide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821628" y="2868308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3) double click 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21625" y="3526271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4) </a:t>
            </a:r>
            <a:r>
              <a:rPr lang="en-US" altLang="ko-KR" sz="1400" dirty="0" smtClean="0">
                <a:solidFill>
                  <a:schemeClr val="tx1"/>
                </a:solidFill>
              </a:rPr>
              <a:t>disagree </a:t>
            </a:r>
            <a:r>
              <a:rPr lang="en-US" altLang="ko-KR" sz="1400" dirty="0">
                <a:solidFill>
                  <a:schemeClr val="tx1"/>
                </a:solidFill>
              </a:rPr>
              <a:t>with recommend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21624" y="4853747"/>
            <a:ext cx="2127161" cy="3879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6) </a:t>
            </a:r>
            <a:r>
              <a:rPr lang="en-US" altLang="ko-KR" sz="1400" dirty="0" err="1">
                <a:solidFill>
                  <a:schemeClr val="tx1"/>
                </a:solidFill>
              </a:rPr>
              <a:t>comback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재학습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tab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21627" y="4256949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5) save </a:t>
            </a:r>
            <a:r>
              <a:rPr lang="en-US" altLang="ko-KR" sz="1400" dirty="0">
                <a:solidFill>
                  <a:schemeClr val="tx1"/>
                </a:solidFill>
              </a:rPr>
              <a:t>(confirm button)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2989" y="3547148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en-US" altLang="ko-KR" sz="1400" dirty="0" smtClean="0">
                <a:solidFill>
                  <a:schemeClr val="tx1"/>
                </a:solidFill>
              </a:rPr>
              <a:t>agree </a:t>
            </a:r>
            <a:r>
              <a:rPr lang="en-US" altLang="ko-KR" sz="1400" dirty="0">
                <a:solidFill>
                  <a:schemeClr val="tx1"/>
                </a:solidFill>
              </a:rPr>
              <a:t>with </a:t>
            </a:r>
            <a:r>
              <a:rPr lang="en-US" altLang="ko-KR" sz="1400" dirty="0" smtClean="0">
                <a:solidFill>
                  <a:schemeClr val="tx1"/>
                </a:solidFill>
              </a:rPr>
              <a:t>recommend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598" y="4123279"/>
            <a:ext cx="253994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(</a:t>
            </a:r>
            <a:r>
              <a:rPr lang="en-US" altLang="ko-KR" sz="1050" dirty="0"/>
              <a:t>system) give code </a:t>
            </a:r>
            <a:r>
              <a:rPr lang="en-US" altLang="ko-KR" sz="1050" dirty="0" smtClean="0"/>
              <a:t>=(</a:t>
            </a:r>
            <a:r>
              <a:rPr lang="en-US" altLang="ko-KR" sz="1050" dirty="0"/>
              <a:t>1-&gt;2)</a:t>
            </a:r>
            <a:r>
              <a:rPr lang="en-US" altLang="ko-KR" sz="1050" dirty="0" smtClean="0"/>
              <a:t> patch </a:t>
            </a:r>
            <a:r>
              <a:rPr lang="en-US" altLang="ko-KR" sz="1050" dirty="0"/>
              <a:t>(it has GT</a:t>
            </a:r>
            <a:r>
              <a:rPr lang="en-US" altLang="ko-KR" sz="1050" dirty="0" smtClean="0"/>
              <a:t>)</a:t>
            </a:r>
          </a:p>
          <a:p>
            <a:r>
              <a:rPr lang="en-US" altLang="ko-KR" sz="1050" dirty="0" smtClean="0"/>
              <a:t>(system) add GT</a:t>
            </a:r>
            <a:endParaRPr lang="ko-KR" altLang="en-US" sz="1050" dirty="0"/>
          </a:p>
        </p:txBody>
      </p:sp>
      <p:cxnSp>
        <p:nvCxnSpPr>
          <p:cNvPr id="25" name="직선 화살표 연결선 24"/>
          <p:cNvCxnSpPr>
            <a:stCxn id="2" idx="2"/>
            <a:endCxn id="8" idx="0"/>
          </p:cNvCxnSpPr>
          <p:nvPr/>
        </p:nvCxnSpPr>
        <p:spPr>
          <a:xfrm>
            <a:off x="3885207" y="1736458"/>
            <a:ext cx="0" cy="28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" idx="2"/>
            <a:endCxn id="9" idx="0"/>
          </p:cNvCxnSpPr>
          <p:nvPr/>
        </p:nvCxnSpPr>
        <p:spPr>
          <a:xfrm>
            <a:off x="3885207" y="2423928"/>
            <a:ext cx="2" cy="44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9" idx="2"/>
            <a:endCxn id="10" idx="0"/>
          </p:cNvCxnSpPr>
          <p:nvPr/>
        </p:nvCxnSpPr>
        <p:spPr>
          <a:xfrm flipH="1">
            <a:off x="3885206" y="3272222"/>
            <a:ext cx="3" cy="254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0" idx="2"/>
            <a:endCxn id="12" idx="0"/>
          </p:cNvCxnSpPr>
          <p:nvPr/>
        </p:nvCxnSpPr>
        <p:spPr>
          <a:xfrm>
            <a:off x="3885206" y="3930185"/>
            <a:ext cx="2" cy="32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2"/>
            <a:endCxn id="11" idx="0"/>
          </p:cNvCxnSpPr>
          <p:nvPr/>
        </p:nvCxnSpPr>
        <p:spPr>
          <a:xfrm flipH="1">
            <a:off x="3885205" y="4660863"/>
            <a:ext cx="3" cy="19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9" idx="1"/>
            <a:endCxn id="22" idx="0"/>
          </p:cNvCxnSpPr>
          <p:nvPr/>
        </p:nvCxnSpPr>
        <p:spPr>
          <a:xfrm rot="10800000" flipV="1">
            <a:off x="1256570" y="3070264"/>
            <a:ext cx="1565058" cy="4768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92989" y="1304573"/>
            <a:ext cx="23044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Patch system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대한 </a:t>
            </a:r>
            <a:r>
              <a:rPr lang="en-US" altLang="ko-KR" sz="1200" dirty="0" smtClean="0"/>
              <a:t>use case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3024" y="622345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패치 정보를 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 지워야 하는가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?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74598" y="1753543"/>
            <a:ext cx="4572000" cy="122264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/>
              <a:t>0: default</a:t>
            </a:r>
            <a:endParaRPr lang="ko-KR" altLang="ko-KR" sz="10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/>
              <a:t>1: system recommended</a:t>
            </a:r>
            <a:endParaRPr lang="ko-KR" altLang="ko-KR" sz="10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/>
              <a:t>2: system recommended and ORACLE agreed</a:t>
            </a:r>
            <a:endParaRPr lang="ko-KR" altLang="ko-KR" sz="10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/>
              <a:t>3: system recommended but ORACLE ignored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0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4: system did not recommend but ORACLE selected</a:t>
            </a:r>
            <a:endParaRPr lang="ko-KR" altLang="ko-KR" sz="1000" dirty="0">
              <a:solidFill>
                <a:srgbClr val="FF0000"/>
              </a:solidFill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-3009399" y="5942656"/>
            <a:ext cx="3009399" cy="3879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7) </a:t>
            </a:r>
            <a:r>
              <a:rPr lang="en-US" altLang="ko-KR" sz="1400" dirty="0">
                <a:solidFill>
                  <a:schemeClr val="tx1"/>
                </a:solidFill>
              </a:rPr>
              <a:t>condition checking tool</a:t>
            </a:r>
            <a:r>
              <a:rPr lang="en-US" altLang="ko-KR" sz="1400" dirty="0" smtClean="0">
                <a:solidFill>
                  <a:schemeClr val="tx1"/>
                </a:solidFill>
              </a:rPr>
              <a:t>? window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6450035"/>
            <a:ext cx="50396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어떻게 </a:t>
            </a:r>
            <a:r>
              <a:rPr lang="ko-KR" altLang="en-US" sz="1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재학습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 추천 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list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와 </a:t>
            </a:r>
            <a:r>
              <a:rPr lang="ko-KR" altLang="en-US" sz="1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재학습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 대기 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list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를 구분하는지 </a:t>
            </a:r>
            <a:r>
              <a:rPr lang="ko-KR" altLang="en-US" sz="1100" dirty="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씨젠에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문의 필요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2572961" y="3936555"/>
            <a:ext cx="37937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(</a:t>
            </a:r>
            <a:r>
              <a:rPr lang="en-US" altLang="ko-KR" sz="1050" dirty="0"/>
              <a:t>system) give code </a:t>
            </a:r>
            <a:r>
              <a:rPr lang="en-US" altLang="ko-KR" sz="1050" dirty="0" smtClean="0"/>
              <a:t>=(</a:t>
            </a:r>
            <a:r>
              <a:rPr lang="en-US" altLang="ko-KR" sz="1050" dirty="0"/>
              <a:t>1-</a:t>
            </a:r>
            <a:r>
              <a:rPr lang="en-US" altLang="ko-KR" sz="1050" dirty="0" smtClean="0"/>
              <a:t>&gt;3) patch </a:t>
            </a:r>
            <a:r>
              <a:rPr lang="en-US" altLang="ko-KR" sz="1050" dirty="0"/>
              <a:t>(it doesn't </a:t>
            </a:r>
            <a:r>
              <a:rPr lang="en-US" altLang="ko-KR" sz="1050" dirty="0" smtClean="0"/>
              <a:t>have </a:t>
            </a:r>
            <a:r>
              <a:rPr lang="en-US" altLang="ko-KR" sz="1050" dirty="0"/>
              <a:t>GT)</a:t>
            </a:r>
            <a:endParaRPr lang="ko-KR" altLang="en-US" sz="105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739890" y="3526271"/>
            <a:ext cx="2127161" cy="403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en-US" altLang="ko-KR" sz="1400" dirty="0" smtClean="0">
                <a:solidFill>
                  <a:schemeClr val="tx1"/>
                </a:solidFill>
              </a:rPr>
              <a:t>Oracle selection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24765" y="3958091"/>
            <a:ext cx="253994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(</a:t>
            </a:r>
            <a:r>
              <a:rPr lang="en-US" altLang="ko-KR" sz="1050" dirty="0"/>
              <a:t>system) give code </a:t>
            </a:r>
            <a:r>
              <a:rPr lang="en-US" altLang="ko-KR" sz="1050" dirty="0" smtClean="0"/>
              <a:t>=(0-&gt;4) patch </a:t>
            </a:r>
            <a:r>
              <a:rPr lang="en-US" altLang="ko-KR" sz="1050" dirty="0"/>
              <a:t>(it has GT</a:t>
            </a:r>
            <a:r>
              <a:rPr lang="en-US" altLang="ko-KR" sz="1050" dirty="0" smtClean="0"/>
              <a:t>)</a:t>
            </a:r>
          </a:p>
          <a:p>
            <a:r>
              <a:rPr lang="en-US" altLang="ko-KR" sz="1050" dirty="0" smtClean="0"/>
              <a:t>(system) add GT</a:t>
            </a:r>
            <a:endParaRPr lang="ko-KR" altLang="en-US" sz="1050" dirty="0"/>
          </a:p>
        </p:txBody>
      </p:sp>
      <p:cxnSp>
        <p:nvCxnSpPr>
          <p:cNvPr id="42" name="꺾인 연결선 41"/>
          <p:cNvCxnSpPr>
            <a:stCxn id="9" idx="3"/>
            <a:endCxn id="39" idx="0"/>
          </p:cNvCxnSpPr>
          <p:nvPr/>
        </p:nvCxnSpPr>
        <p:spPr>
          <a:xfrm>
            <a:off x="4948789" y="3070265"/>
            <a:ext cx="1854682" cy="4560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5546539" y="4819033"/>
            <a:ext cx="2127161" cy="3879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6) </a:t>
            </a:r>
            <a:r>
              <a:rPr lang="en-US" altLang="ko-KR" sz="1400" dirty="0" smtClean="0">
                <a:solidFill>
                  <a:schemeClr val="tx1"/>
                </a:solidFill>
              </a:rPr>
              <a:t>modification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8" name="꺾인 연결선 47"/>
          <p:cNvCxnSpPr>
            <a:stCxn id="12" idx="3"/>
            <a:endCxn id="44" idx="1"/>
          </p:cNvCxnSpPr>
          <p:nvPr/>
        </p:nvCxnSpPr>
        <p:spPr>
          <a:xfrm>
            <a:off x="4948788" y="4458906"/>
            <a:ext cx="597751" cy="554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44" idx="3"/>
            <a:endCxn id="9" idx="0"/>
          </p:cNvCxnSpPr>
          <p:nvPr/>
        </p:nvCxnSpPr>
        <p:spPr>
          <a:xfrm flipH="1" flipV="1">
            <a:off x="3885209" y="2868308"/>
            <a:ext cx="3788491" cy="2144690"/>
          </a:xfrm>
          <a:prstGeom prst="bentConnector4">
            <a:avLst>
              <a:gd name="adj1" fmla="val -25076"/>
              <a:gd name="adj2" fmla="val 1106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88653"/>
              </p:ext>
            </p:extLst>
          </p:nvPr>
        </p:nvGraphicFramePr>
        <p:xfrm>
          <a:off x="362380" y="1027576"/>
          <a:ext cx="7886700" cy="48902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833">
                  <a:extLst>
                    <a:ext uri="{9D8B030D-6E8A-4147-A177-3AD203B41FA5}">
                      <a16:colId xmlns:a16="http://schemas.microsoft.com/office/drawing/2014/main" val="2263016375"/>
                    </a:ext>
                  </a:extLst>
                </a:gridCol>
                <a:gridCol w="1024531">
                  <a:extLst>
                    <a:ext uri="{9D8B030D-6E8A-4147-A177-3AD203B41FA5}">
                      <a16:colId xmlns:a16="http://schemas.microsoft.com/office/drawing/2014/main" val="4179172439"/>
                    </a:ext>
                  </a:extLst>
                </a:gridCol>
                <a:gridCol w="757167">
                  <a:extLst>
                    <a:ext uri="{9D8B030D-6E8A-4147-A177-3AD203B41FA5}">
                      <a16:colId xmlns:a16="http://schemas.microsoft.com/office/drawing/2014/main" val="2836730285"/>
                    </a:ext>
                  </a:extLst>
                </a:gridCol>
                <a:gridCol w="1659522">
                  <a:extLst>
                    <a:ext uri="{9D8B030D-6E8A-4147-A177-3AD203B41FA5}">
                      <a16:colId xmlns:a16="http://schemas.microsoft.com/office/drawing/2014/main" val="332155419"/>
                    </a:ext>
                  </a:extLst>
                </a:gridCol>
                <a:gridCol w="1676506">
                  <a:extLst>
                    <a:ext uri="{9D8B030D-6E8A-4147-A177-3AD203B41FA5}">
                      <a16:colId xmlns:a16="http://schemas.microsoft.com/office/drawing/2014/main" val="1056777246"/>
                    </a:ext>
                  </a:extLst>
                </a:gridCol>
                <a:gridCol w="2416141">
                  <a:extLst>
                    <a:ext uri="{9D8B030D-6E8A-4147-A177-3AD203B41FA5}">
                      <a16:colId xmlns:a16="http://schemas.microsoft.com/office/drawing/2014/main" val="553236503"/>
                    </a:ext>
                  </a:extLst>
                </a:gridCol>
              </a:tblGrid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Attribute 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Description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source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74697026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Bigint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Index of the table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2735751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 of the model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MM.model_key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43226956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TR.barcode == SQ.slide_name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1857156351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Anotomy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Anatomy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TR.slide_type == SQ.anatomy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Colon or stomach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077798857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Location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27333230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Slide_copy_path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-Path to copy the slide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-Location of the copied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Be written after copying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US" sz="900" dirty="0" smtClean="0">
                          <a:solidFill>
                            <a:srgbClr val="FF0000"/>
                          </a:solidFill>
                          <a:effectLst/>
                        </a:rPr>
                        <a:t>*same as </a:t>
                      </a:r>
                      <a:r>
                        <a:rPr lang="en-US" sz="900" dirty="0" err="1" smtClean="0">
                          <a:solidFill>
                            <a:srgbClr val="FF0000"/>
                          </a:solidFill>
                          <a:effectLst/>
                        </a:rPr>
                        <a:t>slide_path</a:t>
                      </a:r>
                      <a:r>
                        <a:rPr lang="en-US" sz="900" dirty="0" smtClean="0">
                          <a:solidFill>
                            <a:srgbClr val="FF0000"/>
                          </a:solidFill>
                          <a:effectLst/>
                        </a:rPr>
                        <a:t> for testing</a:t>
                      </a:r>
                      <a:endParaRPr lang="ko-KR" sz="9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20071921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Scan_date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Timestamp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 date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SQ.date_time_added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19644239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Prediction of the slide 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TR.result_type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898165328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WSI_score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Double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Confidence score of the slide 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SQ.label_p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Range of [0, 1]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38302899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Slide_groundtruth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Ground truth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SQ.slide_level_label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889937410"/>
                  </a:ext>
                </a:extLst>
              </a:tr>
              <a:tr h="8678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Oracle_selection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Int(1)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Variable to</a:t>
                      </a: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 flag </a:t>
                      </a:r>
                      <a:r>
                        <a:rPr lang="en-US" sz="900" dirty="0">
                          <a:effectLst/>
                        </a:rPr>
                        <a:t>if the slide was selected to be retrained</a:t>
                      </a: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 with the default value (0)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strike="sngStrike" dirty="0" smtClean="0">
                          <a:solidFill>
                            <a:srgbClr val="FF0000"/>
                          </a:solidFill>
                          <a:effectLst/>
                        </a:rPr>
                        <a:t>0: default</a:t>
                      </a:r>
                      <a:endParaRPr lang="ko-KR" sz="900" strike="sngStrike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strike="sngStrike" dirty="0" smtClean="0">
                          <a:solidFill>
                            <a:srgbClr val="FF0000"/>
                          </a:solidFill>
                          <a:effectLst/>
                        </a:rPr>
                        <a:t>1: system recommended</a:t>
                      </a:r>
                      <a:endParaRPr lang="ko-KR" sz="900" strike="sngStrike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2: system recommended and ORACLE agreed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3: system recommended but ORACLE disagreed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4: system did not recommend but ORACLE selected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51635536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62380" y="5955480"/>
            <a:ext cx="7855110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Values 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model_management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(MM)&gt;,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tb_test_result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(TR)&gt; and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slides_queue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(SQ)&gt;</a:t>
            </a:r>
            <a:endParaRPr lang="ko-KR" altLang="ko-KR" sz="11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8175" y="6204375"/>
            <a:ext cx="7855110" cy="573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*Flag col </a:t>
            </a:r>
            <a:r>
              <a:rPr lang="ko-KR" altLang="en-U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삭제</a:t>
            </a:r>
            <a:endParaRPr lang="en-US" altLang="ko-KR" sz="11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기준으로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0,1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코드 삭제 코드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추가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(patch table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과의 일관성을 위해서 코드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부터 시작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ko-KR" sz="1100" dirty="0">
              <a:solidFill>
                <a:srgbClr val="FF0000"/>
              </a:solidFill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6206" y="620603"/>
            <a:ext cx="262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Table:  </a:t>
            </a:r>
            <a:r>
              <a:rPr lang="en-US" altLang="ko-KR" b="1" dirty="0" err="1"/>
              <a:t>recommend_slide</a:t>
            </a:r>
            <a:r>
              <a:rPr lang="en-US" altLang="ko-KR" b="1" dirty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767361"/>
              </p:ext>
            </p:extLst>
          </p:nvPr>
        </p:nvGraphicFramePr>
        <p:xfrm>
          <a:off x="246206" y="1173138"/>
          <a:ext cx="8414955" cy="44901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685">
                  <a:extLst>
                    <a:ext uri="{9D8B030D-6E8A-4147-A177-3AD203B41FA5}">
                      <a16:colId xmlns:a16="http://schemas.microsoft.com/office/drawing/2014/main" val="3131635765"/>
                    </a:ext>
                  </a:extLst>
                </a:gridCol>
                <a:gridCol w="1125892">
                  <a:extLst>
                    <a:ext uri="{9D8B030D-6E8A-4147-A177-3AD203B41FA5}">
                      <a16:colId xmlns:a16="http://schemas.microsoft.com/office/drawing/2014/main" val="3579546737"/>
                    </a:ext>
                  </a:extLst>
                </a:gridCol>
                <a:gridCol w="807882">
                  <a:extLst>
                    <a:ext uri="{9D8B030D-6E8A-4147-A177-3AD203B41FA5}">
                      <a16:colId xmlns:a16="http://schemas.microsoft.com/office/drawing/2014/main" val="2687576909"/>
                    </a:ext>
                  </a:extLst>
                </a:gridCol>
                <a:gridCol w="1739110">
                  <a:extLst>
                    <a:ext uri="{9D8B030D-6E8A-4147-A177-3AD203B41FA5}">
                      <a16:colId xmlns:a16="http://schemas.microsoft.com/office/drawing/2014/main" val="2492802478"/>
                    </a:ext>
                  </a:extLst>
                </a:gridCol>
                <a:gridCol w="1851349">
                  <a:extLst>
                    <a:ext uri="{9D8B030D-6E8A-4147-A177-3AD203B41FA5}">
                      <a16:colId xmlns:a16="http://schemas.microsoft.com/office/drawing/2014/main" val="1867292143"/>
                    </a:ext>
                  </a:extLst>
                </a:gridCol>
                <a:gridCol w="2568037">
                  <a:extLst>
                    <a:ext uri="{9D8B030D-6E8A-4147-A177-3AD203B41FA5}">
                      <a16:colId xmlns:a16="http://schemas.microsoft.com/office/drawing/2014/main" val="4214605406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Key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Type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Description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source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3544828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Bigint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Index of the table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Automatically generated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18388315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RS.slide_name == AP.slide_name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02296395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Anatomy of the slide</a:t>
                      </a:r>
                      <a:endParaRPr lang="ko-KR" sz="8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RS.anatomy == AP.anatomy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Colon or stomach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5076369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1514957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Prediction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AP.patch_label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834499193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Patch_score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Double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Confidence score of the patch 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AP.label_p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Range of [0, 1]</a:t>
                      </a:r>
                      <a:endParaRPr lang="ko-KR" sz="8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58230472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</a:t>
                      </a:r>
                      <a:r>
                        <a:rPr 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sz="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06115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int</a:t>
                      </a:r>
                      <a:endParaRPr lang="ko-KR" sz="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4423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int</a:t>
                      </a:r>
                      <a:endParaRPr lang="ko-KR" sz="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364561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</a:t>
                      </a:r>
                      <a:r>
                        <a:rPr 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sz="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599133"/>
                  </a:ext>
                </a:extLst>
              </a:tr>
              <a:tr h="5675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Patch_gen_path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-Path to generate the patch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-Location of the generated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after copying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6226603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Patch_groundtruth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Ground truth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if ORACLE selected it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 or NULL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96092382"/>
                  </a:ext>
                </a:extLst>
              </a:tr>
              <a:tr h="756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Oracle_selection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Int(1)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Variable to flag if the patch was selected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0: default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1: system recommended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2: system recommended and ORACLE agreed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3: system </a:t>
                      </a:r>
                      <a:r>
                        <a:rPr lang="en-US" sz="800" dirty="0" smtClean="0">
                          <a:effectLst/>
                        </a:rPr>
                        <a:t>recommended </a:t>
                      </a:r>
                      <a:r>
                        <a:rPr lang="en-US" sz="800" dirty="0">
                          <a:effectLst/>
                        </a:rPr>
                        <a:t>but ORACLE </a:t>
                      </a:r>
                      <a:r>
                        <a:rPr lang="en-US" sz="800" dirty="0" smtClean="0">
                          <a:effectLst/>
                        </a:rPr>
                        <a:t>ignored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4: system did not recommend but ORACLE selected</a:t>
                      </a:r>
                      <a:endParaRPr lang="ko-KR" sz="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189713972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9781" y="5811625"/>
            <a:ext cx="65777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latin typeface="Calibri" panose="020F0502020204030204" pitchFamily="34" charset="0"/>
              </a:rPr>
              <a:t>*</a:t>
            </a:r>
            <a:r>
              <a:rPr lang="en-US" altLang="ko-KR" sz="1100" dirty="0" smtClean="0">
                <a:latin typeface="Calibri" panose="020F0502020204030204" pitchFamily="34" charset="0"/>
              </a:rPr>
              <a:t>Values </a:t>
            </a:r>
            <a:r>
              <a:rPr lang="en-US" altLang="ko-KR" sz="1100" dirty="0">
                <a:latin typeface="Calibri" panose="020F0502020204030204" pitchFamily="34" charset="0"/>
              </a:rPr>
              <a:t>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</a:rPr>
              <a:t>recommend_slide</a:t>
            </a:r>
            <a:r>
              <a:rPr lang="en-US" altLang="ko-KR" sz="1100" dirty="0">
                <a:latin typeface="Calibri" panose="020F0502020204030204" pitchFamily="34" charset="0"/>
              </a:rPr>
              <a:t> (RS)&gt; and &lt;</a:t>
            </a:r>
            <a:r>
              <a:rPr lang="en-US" altLang="ko-KR" sz="1100" dirty="0" err="1">
                <a:latin typeface="Calibri" panose="020F0502020204030204" pitchFamily="34" charset="0"/>
              </a:rPr>
              <a:t>ai_predictions</a:t>
            </a:r>
            <a:r>
              <a:rPr lang="en-US" altLang="ko-KR" sz="1100" dirty="0">
                <a:latin typeface="Calibri" panose="020F0502020204030204" pitchFamily="34" charset="0"/>
              </a:rPr>
              <a:t> (AP)&gt;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172321" y="662725"/>
            <a:ext cx="271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Table:  </a:t>
            </a:r>
            <a:r>
              <a:rPr lang="en-US" altLang="ko-KR" b="1" dirty="0" err="1" smtClean="0">
                <a:latin typeface="Calibri" panose="020F0502020204030204" pitchFamily="34" charset="0"/>
              </a:rPr>
              <a:t>recommend_patch</a:t>
            </a:r>
            <a:r>
              <a:rPr lang="en-US" altLang="ko-KR" b="1" dirty="0" smtClean="0">
                <a:latin typeface="Calibri" panose="020F0502020204030204" pitchFamily="34" charset="0"/>
              </a:rPr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81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55396" y="0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98" y="904098"/>
            <a:ext cx="6891841" cy="2072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119198" y="583523"/>
            <a:ext cx="6621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Slide queue : WSI </a:t>
            </a:r>
            <a:r>
              <a:rPr lang="ko-KR" altLang="en-US" sz="1400" dirty="0" smtClean="0"/>
              <a:t>분류기의 결과와 스코어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71" y="3299702"/>
            <a:ext cx="3814707" cy="2732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42744" y="2976539"/>
            <a:ext cx="536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‘</a:t>
            </a:r>
            <a:r>
              <a:rPr lang="en-US" altLang="ko-KR" sz="1400" dirty="0" err="1" smtClean="0"/>
              <a:t>tb_test_result</a:t>
            </a:r>
            <a:r>
              <a:rPr lang="en-US" altLang="ko-KR" sz="1400" dirty="0" smtClean="0"/>
              <a:t>’ :</a:t>
            </a:r>
            <a:r>
              <a:rPr lang="ko-KR" altLang="en-US" sz="1400" dirty="0" smtClean="0"/>
              <a:t>판독 결과 및 </a:t>
            </a:r>
            <a:r>
              <a:rPr lang="en-US" altLang="ko-KR" sz="1400" dirty="0" smtClean="0"/>
              <a:t>GT </a:t>
            </a:r>
            <a:r>
              <a:rPr lang="ko-KR" altLang="en-US" sz="1400" dirty="0" smtClean="0"/>
              <a:t>분류 결과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55979" y="1479951"/>
            <a:ext cx="3115762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recommend_slide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(</a:t>
            </a:r>
            <a:r>
              <a:rPr lang="en-US" altLang="ko-KR" sz="1400" dirty="0" err="1" smtClean="0"/>
              <a:t>incert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Date </a:t>
            </a:r>
            <a:r>
              <a:rPr lang="ko-KR" altLang="en-US" sz="1400" dirty="0" smtClean="0"/>
              <a:t>기준 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false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Lowest confidence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’20’ WSI from each class (60)</a:t>
            </a:r>
            <a:endParaRPr lang="ko-KR" altLang="en-US" sz="1400" dirty="0"/>
          </a:p>
        </p:txBody>
      </p:sp>
      <p:cxnSp>
        <p:nvCxnSpPr>
          <p:cNvPr id="16" name="꺾인 연결선 15"/>
          <p:cNvCxnSpPr>
            <a:stCxn id="3" idx="1"/>
            <a:endCxn id="5" idx="0"/>
          </p:cNvCxnSpPr>
          <p:nvPr/>
        </p:nvCxnSpPr>
        <p:spPr>
          <a:xfrm rot="10800000" flipV="1">
            <a:off x="1713860" y="737411"/>
            <a:ext cx="3405338" cy="74253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3" idx="1"/>
            <a:endCxn id="8" idx="1"/>
          </p:cNvCxnSpPr>
          <p:nvPr/>
        </p:nvCxnSpPr>
        <p:spPr>
          <a:xfrm rot="10800000" flipH="1" flipV="1">
            <a:off x="5119198" y="737412"/>
            <a:ext cx="123546" cy="2393016"/>
          </a:xfrm>
          <a:prstGeom prst="bentConnector3">
            <a:avLst>
              <a:gd name="adj1" fmla="val -18503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5" idx="2"/>
            <a:endCxn id="37" idx="0"/>
          </p:cNvCxnSpPr>
          <p:nvPr/>
        </p:nvCxnSpPr>
        <p:spPr>
          <a:xfrm rot="16200000" flipH="1">
            <a:off x="1106689" y="3256673"/>
            <a:ext cx="1300401" cy="86058"/>
          </a:xfrm>
          <a:prstGeom prst="bentConnector3">
            <a:avLst>
              <a:gd name="adj1" fmla="val 86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17" y="3949903"/>
            <a:ext cx="3596001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</a:t>
            </a:r>
            <a:r>
              <a:rPr lang="ko-KR" altLang="en-US" sz="1400" dirty="0" smtClean="0"/>
              <a:t>_</a:t>
            </a:r>
            <a:r>
              <a:rPr lang="en-US" altLang="ko-KR" sz="1400" dirty="0" smtClean="0"/>
              <a:t>patch: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0 : DB </a:t>
            </a:r>
            <a:r>
              <a:rPr lang="ko-KR" altLang="en-US" sz="1400" dirty="0" smtClean="0"/>
              <a:t>에 카피 됨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1 : </a:t>
            </a:r>
            <a:r>
              <a:rPr lang="ko-KR" altLang="en-US" sz="1400" dirty="0" smtClean="0"/>
              <a:t>추천 대상인 패치 </a:t>
            </a:r>
            <a:r>
              <a:rPr lang="en-US" altLang="ko-KR" sz="1400" dirty="0" smtClean="0"/>
              <a:t>(UI </a:t>
            </a:r>
            <a:r>
              <a:rPr lang="ko-KR" altLang="en-US" sz="1400" dirty="0" smtClean="0"/>
              <a:t>표시 대상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Flag = 2 : </a:t>
            </a:r>
            <a:r>
              <a:rPr lang="ko-KR" altLang="en-US" sz="1400" b="1" dirty="0" smtClean="0"/>
              <a:t>추천 대상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선택 및 </a:t>
            </a:r>
            <a:r>
              <a:rPr lang="en-US" altLang="ko-KR" sz="1400" b="1" dirty="0" smtClean="0"/>
              <a:t>GT </a:t>
            </a:r>
            <a:r>
              <a:rPr lang="ko-KR" altLang="en-US" sz="1400" b="1" dirty="0" smtClean="0"/>
              <a:t>수정</a:t>
            </a:r>
            <a:r>
              <a:rPr lang="en-US" altLang="ko-KR" sz="1400" b="1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3 : </a:t>
            </a:r>
            <a:r>
              <a:rPr lang="ko-KR" altLang="en-US" sz="1400" dirty="0" smtClean="0"/>
              <a:t>추천 대상이었으나 검토 대상이 아님</a:t>
            </a:r>
            <a:endParaRPr lang="en-US" altLang="ko-KR" sz="1400" dirty="0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2804" y="5672533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cxnSp>
        <p:nvCxnSpPr>
          <p:cNvPr id="41" name="꺾인 연결선 40"/>
          <p:cNvCxnSpPr>
            <a:stCxn id="37" idx="2"/>
            <a:endCxn id="38" idx="0"/>
          </p:cNvCxnSpPr>
          <p:nvPr/>
        </p:nvCxnSpPr>
        <p:spPr>
          <a:xfrm rot="5400000">
            <a:off x="1631101" y="5503715"/>
            <a:ext cx="33763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7816" y="53553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Flag == 2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2350491" y="6185705"/>
            <a:ext cx="276870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/(date)/N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)/D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50" name="꺾인 연결선 49"/>
          <p:cNvCxnSpPr>
            <a:stCxn id="38" idx="2"/>
            <a:endCxn id="47" idx="1"/>
          </p:cNvCxnSpPr>
          <p:nvPr/>
        </p:nvCxnSpPr>
        <p:spPr>
          <a:xfrm rot="16200000" flipH="1">
            <a:off x="1923592" y="6081971"/>
            <a:ext cx="303225" cy="55057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2082368" y="2796059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training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" idx="2"/>
            <a:endCxn id="55" idx="1"/>
          </p:cNvCxnSpPr>
          <p:nvPr/>
        </p:nvCxnSpPr>
        <p:spPr>
          <a:xfrm rot="16200000" flipH="1">
            <a:off x="1691557" y="2671805"/>
            <a:ext cx="413114" cy="36850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993703" y="3371162"/>
            <a:ext cx="2845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3929472"/>
            <a:ext cx="3597918" cy="1395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20413"/>
              </p:ext>
            </p:extLst>
          </p:nvPr>
        </p:nvGraphicFramePr>
        <p:xfrm>
          <a:off x="5429103" y="72166"/>
          <a:ext cx="381598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66">
                  <a:extLst>
                    <a:ext uri="{9D8B030D-6E8A-4147-A177-3AD203B41FA5}">
                      <a16:colId xmlns:a16="http://schemas.microsoft.com/office/drawing/2014/main" val="1165155926"/>
                    </a:ext>
                  </a:extLst>
                </a:gridCol>
                <a:gridCol w="908215">
                  <a:extLst>
                    <a:ext uri="{9D8B030D-6E8A-4147-A177-3AD203B41FA5}">
                      <a16:colId xmlns:a16="http://schemas.microsoft.com/office/drawing/2014/main" val="1640965136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3627682449"/>
                    </a:ext>
                  </a:extLst>
                </a:gridCol>
                <a:gridCol w="623624">
                  <a:extLst>
                    <a:ext uri="{9D8B030D-6E8A-4147-A177-3AD203B41FA5}">
                      <a16:colId xmlns:a16="http://schemas.microsoft.com/office/drawing/2014/main" val="3384111730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5546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5396" y="563680"/>
            <a:ext cx="377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WSI </a:t>
            </a:r>
            <a:r>
              <a:rPr lang="ko-KR" altLang="en-US" sz="1600" b="1" dirty="0" smtClean="0"/>
              <a:t>추천 모듈 설치 준비중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9918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Patch 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 모듈 실험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23317" y="-25798"/>
            <a:ext cx="1934485" cy="3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내부미팅용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824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497" y="592753"/>
            <a:ext cx="676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Uncertain</a:t>
            </a:r>
            <a:r>
              <a:rPr lang="ko-KR" altLang="en-US" sz="1400" dirty="0" smtClean="0"/>
              <a:t>을 잘 측정하는 도구 일수록 성능이 저하됨 </a:t>
            </a:r>
            <a:r>
              <a:rPr lang="en-US" altLang="ko-KR" sz="1400" dirty="0" smtClean="0"/>
              <a:t>(Active loss, MC dropout)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Tracking</a:t>
            </a:r>
            <a:r>
              <a:rPr lang="ko-KR" altLang="en-US" sz="1400" dirty="0" smtClean="0"/>
              <a:t>이 가능하도록 </a:t>
            </a:r>
            <a:r>
              <a:rPr lang="en-US" altLang="ko-KR" sz="1400" dirty="0" smtClean="0"/>
              <a:t>noise </a:t>
            </a:r>
            <a:r>
              <a:rPr lang="ko-KR" altLang="en-US" sz="1400" dirty="0" smtClean="0"/>
              <a:t>데이터를 별도로 관리하고 데이터 </a:t>
            </a:r>
            <a:r>
              <a:rPr lang="en-US" altLang="ko-KR" sz="1400" dirty="0" smtClean="0"/>
              <a:t>pool</a:t>
            </a:r>
            <a:r>
              <a:rPr lang="ko-KR" altLang="en-US" sz="1400" dirty="0" smtClean="0"/>
              <a:t>에 추가 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2" y="2950050"/>
            <a:ext cx="827621" cy="827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30" y="2950050"/>
            <a:ext cx="827621" cy="827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86" y="2949885"/>
            <a:ext cx="824325" cy="8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2" y="3815179"/>
            <a:ext cx="818059" cy="818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7" y="4685064"/>
            <a:ext cx="823944" cy="823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69" y="4681203"/>
            <a:ext cx="827621" cy="827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86" y="3815492"/>
            <a:ext cx="824325" cy="8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4" y="3815179"/>
            <a:ext cx="818059" cy="818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90" y="4681203"/>
            <a:ext cx="827621" cy="827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9053" y="1318736"/>
            <a:ext cx="6262673" cy="3206288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2341" y="2834575"/>
            <a:ext cx="2706440" cy="2775363"/>
          </a:xfrm>
          <a:prstGeom prst="roundRect">
            <a:avLst>
              <a:gd name="adj" fmla="val 70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오른쪽 화살표 115"/>
          <p:cNvSpPr/>
          <p:nvPr/>
        </p:nvSpPr>
        <p:spPr>
          <a:xfrm>
            <a:off x="2333357" y="2663502"/>
            <a:ext cx="592752" cy="317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612505" y="2551496"/>
            <a:ext cx="1998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5% OOD </a:t>
            </a:r>
            <a:r>
              <a:rPr lang="ko-KR" altLang="en-US" sz="1200" dirty="0" smtClean="0"/>
              <a:t>데이터 추가</a:t>
            </a:r>
            <a:endParaRPr lang="ko-KR" altLang="en-US" sz="1200" dirty="0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72" y="1117618"/>
            <a:ext cx="1720518" cy="14570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0" name="직선 화살표 연결선 119"/>
          <p:cNvCxnSpPr>
            <a:stCxn id="117" idx="2"/>
          </p:cNvCxnSpPr>
          <p:nvPr/>
        </p:nvCxnSpPr>
        <p:spPr>
          <a:xfrm flipH="1" flipV="1">
            <a:off x="1056413" y="1385456"/>
            <a:ext cx="555178" cy="144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6331876" y="924660"/>
            <a:ext cx="133254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Sample ==Noise;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discard sample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7323317" y="-25798"/>
            <a:ext cx="1934485" cy="3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내부미팅용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099274"/>
              </p:ext>
            </p:extLst>
          </p:nvPr>
        </p:nvGraphicFramePr>
        <p:xfrm>
          <a:off x="4408640" y="4633238"/>
          <a:ext cx="2724534" cy="2170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8178">
                  <a:extLst>
                    <a:ext uri="{9D8B030D-6E8A-4147-A177-3AD203B41FA5}">
                      <a16:colId xmlns:a16="http://schemas.microsoft.com/office/drawing/2014/main" val="2310147211"/>
                    </a:ext>
                  </a:extLst>
                </a:gridCol>
                <a:gridCol w="908178">
                  <a:extLst>
                    <a:ext uri="{9D8B030D-6E8A-4147-A177-3AD203B41FA5}">
                      <a16:colId xmlns:a16="http://schemas.microsoft.com/office/drawing/2014/main" val="3946581577"/>
                    </a:ext>
                  </a:extLst>
                </a:gridCol>
                <a:gridCol w="908178">
                  <a:extLst>
                    <a:ext uri="{9D8B030D-6E8A-4147-A177-3AD203B41FA5}">
                      <a16:colId xmlns:a16="http://schemas.microsoft.com/office/drawing/2014/main" val="247614223"/>
                    </a:ext>
                  </a:extLst>
                </a:gridCol>
              </a:tblGrid>
              <a:tr h="180855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Entopy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ours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77679"/>
                  </a:ext>
                </a:extLst>
              </a:tr>
              <a:tr h="180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0.77±0.02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0.79±0.02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51341"/>
                  </a:ext>
                </a:extLst>
              </a:tr>
              <a:tr h="180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0.85±0.01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0.79±0.04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249053"/>
                  </a:ext>
                </a:extLst>
              </a:tr>
              <a:tr h="180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0.86±0.01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0.85±0.02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766779"/>
                  </a:ext>
                </a:extLst>
              </a:tr>
              <a:tr h="180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0.86±0.03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0.86±0.01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134635"/>
                  </a:ext>
                </a:extLst>
              </a:tr>
              <a:tr h="180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0.86±0.05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0.90±0.01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289152"/>
                  </a:ext>
                </a:extLst>
              </a:tr>
              <a:tr h="180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0.81±0.11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0.88±0.02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965859"/>
                  </a:ext>
                </a:extLst>
              </a:tr>
              <a:tr h="180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0.67±0.28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0.90±0.02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40653"/>
                  </a:ext>
                </a:extLst>
              </a:tr>
              <a:tr h="180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0.88±0.03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0.89±0.01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31936"/>
                  </a:ext>
                </a:extLst>
              </a:tr>
              <a:tr h="180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0.84±0.06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0.86±0.05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804156"/>
                  </a:ext>
                </a:extLst>
              </a:tr>
              <a:tr h="180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0.83±0.06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0.90±0.02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066962"/>
                  </a:ext>
                </a:extLst>
              </a:tr>
              <a:tr h="1808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0.86±0.08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0.91±0.01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67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989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60" y="508522"/>
            <a:ext cx="647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Uncertain</a:t>
            </a:r>
            <a:r>
              <a:rPr lang="ko-KR" altLang="en-US" sz="1200" dirty="0" smtClean="0"/>
              <a:t>을 잘 측정하는 도구 일수록 성능이 저하됨 </a:t>
            </a:r>
            <a:r>
              <a:rPr lang="en-US" altLang="ko-KR" sz="1200" dirty="0" smtClean="0"/>
              <a:t>(Active loss, MC dropout)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Tracking</a:t>
            </a:r>
            <a:r>
              <a:rPr lang="ko-KR" altLang="en-US" sz="1200" dirty="0" smtClean="0"/>
              <a:t>이 가능하도록 </a:t>
            </a:r>
            <a:r>
              <a:rPr lang="en-US" altLang="ko-KR" sz="1200" dirty="0" smtClean="0"/>
              <a:t>noise </a:t>
            </a:r>
            <a:r>
              <a:rPr lang="ko-KR" altLang="en-US" sz="1200" dirty="0" smtClean="0"/>
              <a:t>데이터를 별도로 관리하고 데이터 </a:t>
            </a:r>
            <a:r>
              <a:rPr lang="en-US" altLang="ko-KR" sz="1200" dirty="0" smtClean="0"/>
              <a:t>pool</a:t>
            </a:r>
            <a:r>
              <a:rPr lang="ko-KR" altLang="en-US" sz="1200" dirty="0" smtClean="0"/>
              <a:t>에 추가 </a:t>
            </a:r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-161398" y="6494257"/>
            <a:ext cx="4806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Iteration</a:t>
            </a:r>
            <a:r>
              <a:rPr lang="ko-KR" altLang="en-US" sz="1100" dirty="0" smtClean="0"/>
              <a:t>에 따른 노이즈 선택 수량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666445" y="6571683"/>
            <a:ext cx="4806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Iteration</a:t>
            </a:r>
            <a:r>
              <a:rPr lang="ko-KR" altLang="en-US" sz="1100" dirty="0" smtClean="0"/>
              <a:t>에 따른 노이즈 선택 수량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누적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20" y="1548077"/>
            <a:ext cx="1034120" cy="1034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90" y="1554372"/>
            <a:ext cx="1034120" cy="1034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250" y="1548077"/>
            <a:ext cx="1034120" cy="1034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577376" y="1287166"/>
            <a:ext cx="314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Selected sample  (MC), oracle label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8264033" y="-26395"/>
            <a:ext cx="1934485" cy="39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내부미팅용</a:t>
            </a:r>
            <a:endParaRPr lang="ko-KR" altLang="en-US" dirty="0"/>
          </a:p>
        </p:txBody>
      </p:sp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269000"/>
              </p:ext>
            </p:extLst>
          </p:nvPr>
        </p:nvGraphicFramePr>
        <p:xfrm>
          <a:off x="4483546" y="384755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466433"/>
              </p:ext>
            </p:extLst>
          </p:nvPr>
        </p:nvGraphicFramePr>
        <p:xfrm>
          <a:off x="165187" y="1342465"/>
          <a:ext cx="4664410" cy="2447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441">
                  <a:extLst>
                    <a:ext uri="{9D8B030D-6E8A-4147-A177-3AD203B41FA5}">
                      <a16:colId xmlns:a16="http://schemas.microsoft.com/office/drawing/2014/main" val="2039139563"/>
                    </a:ext>
                  </a:extLst>
                </a:gridCol>
                <a:gridCol w="466441">
                  <a:extLst>
                    <a:ext uri="{9D8B030D-6E8A-4147-A177-3AD203B41FA5}">
                      <a16:colId xmlns:a16="http://schemas.microsoft.com/office/drawing/2014/main" val="1010826024"/>
                    </a:ext>
                  </a:extLst>
                </a:gridCol>
                <a:gridCol w="932882">
                  <a:extLst>
                    <a:ext uri="{9D8B030D-6E8A-4147-A177-3AD203B41FA5}">
                      <a16:colId xmlns:a16="http://schemas.microsoft.com/office/drawing/2014/main" val="70805977"/>
                    </a:ext>
                  </a:extLst>
                </a:gridCol>
                <a:gridCol w="932882">
                  <a:extLst>
                    <a:ext uri="{9D8B030D-6E8A-4147-A177-3AD203B41FA5}">
                      <a16:colId xmlns:a16="http://schemas.microsoft.com/office/drawing/2014/main" val="4248492809"/>
                    </a:ext>
                  </a:extLst>
                </a:gridCol>
                <a:gridCol w="932882">
                  <a:extLst>
                    <a:ext uri="{9D8B030D-6E8A-4147-A177-3AD203B41FA5}">
                      <a16:colId xmlns:a16="http://schemas.microsoft.com/office/drawing/2014/main" val="4076166520"/>
                    </a:ext>
                  </a:extLst>
                </a:gridCol>
                <a:gridCol w="932882">
                  <a:extLst>
                    <a:ext uri="{9D8B030D-6E8A-4147-A177-3AD203B41FA5}">
                      <a16:colId xmlns:a16="http://schemas.microsoft.com/office/drawing/2014/main" val="440502888"/>
                    </a:ext>
                  </a:extLst>
                </a:gridCol>
              </a:tblGrid>
              <a:tr h="188714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nosie</a:t>
                      </a:r>
                      <a:r>
                        <a:rPr lang="en-US" sz="1100" u="none" strike="noStrike" dirty="0">
                          <a:effectLst/>
                        </a:rPr>
                        <a:t> data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459317"/>
                  </a:ext>
                </a:extLst>
              </a:tr>
              <a:tr h="371494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resnet</a:t>
                      </a:r>
                      <a:r>
                        <a:rPr lang="en-US" sz="1100" u="none" strike="noStrike" dirty="0">
                          <a:effectLst/>
                        </a:rPr>
                        <a:t>(LC)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VGG(LC)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VGG(MC)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VGG(entropy)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VGG(ours)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945679"/>
                  </a:ext>
                </a:extLst>
              </a:tr>
              <a:tr h="188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75611"/>
                  </a:ext>
                </a:extLst>
              </a:tr>
              <a:tr h="188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092887"/>
                  </a:ext>
                </a:extLst>
              </a:tr>
              <a:tr h="188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0009"/>
                  </a:ext>
                </a:extLst>
              </a:tr>
              <a:tr h="188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54793"/>
                  </a:ext>
                </a:extLst>
              </a:tr>
              <a:tr h="188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719738"/>
                  </a:ext>
                </a:extLst>
              </a:tr>
              <a:tr h="188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447061"/>
                  </a:ext>
                </a:extLst>
              </a:tr>
              <a:tr h="188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14833"/>
                  </a:ext>
                </a:extLst>
              </a:tr>
              <a:tr h="188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032712"/>
                  </a:ext>
                </a:extLst>
              </a:tr>
              <a:tr h="188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01439"/>
                  </a:ext>
                </a:extLst>
              </a:tr>
              <a:tr h="188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711209"/>
                  </a:ext>
                </a:extLst>
              </a:tr>
            </a:tbl>
          </a:graphicData>
        </a:graphic>
      </p:graphicFrame>
      <p:graphicFrame>
        <p:nvGraphicFramePr>
          <p:cNvPr id="16" name="차트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4483441"/>
              </p:ext>
            </p:extLst>
          </p:nvPr>
        </p:nvGraphicFramePr>
        <p:xfrm>
          <a:off x="0" y="3813240"/>
          <a:ext cx="4572000" cy="2754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4916623" y="3993033"/>
            <a:ext cx="396546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34529" y="2808922"/>
            <a:ext cx="3147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선택된 </a:t>
            </a:r>
            <a:r>
              <a:rPr lang="en-US" altLang="ko-KR" sz="1200" dirty="0" smtClean="0"/>
              <a:t>noise </a:t>
            </a:r>
            <a:r>
              <a:rPr lang="ko-KR" altLang="en-US" sz="1200" dirty="0" smtClean="0"/>
              <a:t>데이터의 총량 </a:t>
            </a:r>
            <a:r>
              <a:rPr lang="en-US" altLang="ko-KR" sz="1200" dirty="0" smtClean="0"/>
              <a:t>(iteration 10) </a:t>
            </a:r>
            <a:endParaRPr lang="ko-KR" altLang="en-US" sz="1200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34573"/>
              </p:ext>
            </p:extLst>
          </p:nvPr>
        </p:nvGraphicFramePr>
        <p:xfrm>
          <a:off x="4967214" y="3148246"/>
          <a:ext cx="3988394" cy="67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756">
                  <a:extLst>
                    <a:ext uri="{9D8B030D-6E8A-4147-A177-3AD203B41FA5}">
                      <a16:colId xmlns:a16="http://schemas.microsoft.com/office/drawing/2014/main" val="2446898692"/>
                    </a:ext>
                  </a:extLst>
                </a:gridCol>
                <a:gridCol w="765978">
                  <a:extLst>
                    <a:ext uri="{9D8B030D-6E8A-4147-A177-3AD203B41FA5}">
                      <a16:colId xmlns:a16="http://schemas.microsoft.com/office/drawing/2014/main" val="1711862846"/>
                    </a:ext>
                  </a:extLst>
                </a:gridCol>
                <a:gridCol w="668915">
                  <a:extLst>
                    <a:ext uri="{9D8B030D-6E8A-4147-A177-3AD203B41FA5}">
                      <a16:colId xmlns:a16="http://schemas.microsoft.com/office/drawing/2014/main" val="734233341"/>
                    </a:ext>
                  </a:extLst>
                </a:gridCol>
                <a:gridCol w="668915">
                  <a:extLst>
                    <a:ext uri="{9D8B030D-6E8A-4147-A177-3AD203B41FA5}">
                      <a16:colId xmlns:a16="http://schemas.microsoft.com/office/drawing/2014/main" val="2652206344"/>
                    </a:ext>
                  </a:extLst>
                </a:gridCol>
                <a:gridCol w="668915">
                  <a:extLst>
                    <a:ext uri="{9D8B030D-6E8A-4147-A177-3AD203B41FA5}">
                      <a16:colId xmlns:a16="http://schemas.microsoft.com/office/drawing/2014/main" val="3689355074"/>
                    </a:ext>
                  </a:extLst>
                </a:gridCol>
                <a:gridCol w="668915">
                  <a:extLst>
                    <a:ext uri="{9D8B030D-6E8A-4147-A177-3AD203B41FA5}">
                      <a16:colId xmlns:a16="http://schemas.microsoft.com/office/drawing/2014/main" val="2441083731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resnet</a:t>
                      </a:r>
                      <a:r>
                        <a:rPr lang="en-US" sz="1000" u="none" strike="noStrike" dirty="0">
                          <a:effectLst/>
                        </a:rPr>
                        <a:t>(LC)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VGG(LC)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VGG(MC)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V(entropy)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VGG(ours)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417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# of noise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4485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sng" strike="noStrike" dirty="0">
                          <a:effectLst/>
                        </a:rPr>
                        <a:t>52</a:t>
                      </a:r>
                      <a:endParaRPr lang="en-US" altLang="ko-KR" sz="10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08984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ratio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32.48%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32.47%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sng" strike="noStrike" dirty="0" smtClean="0">
                          <a:effectLst/>
                        </a:rPr>
                        <a:t>81.55%</a:t>
                      </a:r>
                      <a:endParaRPr lang="en-US" altLang="ko-KR" sz="10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74.75%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sng" strike="noStrike" dirty="0" smtClean="0">
                          <a:effectLst/>
                        </a:rPr>
                        <a:t>0.87% </a:t>
                      </a:r>
                      <a:endParaRPr lang="en-US" altLang="ko-KR" sz="10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3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96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46243"/>
              </p:ext>
            </p:extLst>
          </p:nvPr>
        </p:nvGraphicFramePr>
        <p:xfrm>
          <a:off x="232814" y="487201"/>
          <a:ext cx="8084090" cy="3184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추천 파트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DB </a:t>
                      </a:r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WSI </a:t>
                      </a:r>
                      <a:r>
                        <a:rPr lang="ko-KR" altLang="en-US" sz="1100" dirty="0" smtClean="0"/>
                        <a:t>분류기 수정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  <a:endParaRPr lang="ko-KR" altLang="en-US" sz="1100" dirty="0" smtClean="0"/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</a:t>
                      </a:r>
                      <a:r>
                        <a:rPr lang="ko-KR" altLang="en-US" sz="1100" dirty="0" smtClean="0"/>
                        <a:t>추천 모듈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11/15~25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generator </a:t>
                      </a:r>
                      <a:r>
                        <a:rPr lang="ko-KR" altLang="en-US" sz="1100" dirty="0" smtClean="0"/>
                        <a:t>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11/24~12/2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추천 파트 모듈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01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12/9 ~ 1216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12/19 ~ 12/23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12/23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4647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8" y="1231093"/>
            <a:ext cx="7099235" cy="7769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확인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6206" y="495030"/>
            <a:ext cx="77142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 이슈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1" y="3624901"/>
            <a:ext cx="3247172" cy="2658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9242"/>
          <a:stretch/>
        </p:blipFill>
        <p:spPr>
          <a:xfrm>
            <a:off x="3601259" y="3624901"/>
            <a:ext cx="5331373" cy="265865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95783"/>
              </p:ext>
            </p:extLst>
          </p:nvPr>
        </p:nvGraphicFramePr>
        <p:xfrm>
          <a:off x="453370" y="974581"/>
          <a:ext cx="761540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85">
                  <a:extLst>
                    <a:ext uri="{9D8B030D-6E8A-4147-A177-3AD203B41FA5}">
                      <a16:colId xmlns:a16="http://schemas.microsoft.com/office/drawing/2014/main" val="3820050976"/>
                    </a:ext>
                  </a:extLst>
                </a:gridCol>
                <a:gridCol w="1854103">
                  <a:extLst>
                    <a:ext uri="{9D8B030D-6E8A-4147-A177-3AD203B41FA5}">
                      <a16:colId xmlns:a16="http://schemas.microsoft.com/office/drawing/2014/main" val="642820586"/>
                    </a:ext>
                  </a:extLst>
                </a:gridCol>
                <a:gridCol w="2939010">
                  <a:extLst>
                    <a:ext uri="{9D8B030D-6E8A-4147-A177-3AD203B41FA5}">
                      <a16:colId xmlns:a16="http://schemas.microsoft.com/office/drawing/2014/main" val="2390995169"/>
                    </a:ext>
                  </a:extLst>
                </a:gridCol>
                <a:gridCol w="2125807">
                  <a:extLst>
                    <a:ext uri="{9D8B030D-6E8A-4147-A177-3AD203B41FA5}">
                      <a16:colId xmlns:a16="http://schemas.microsoft.com/office/drawing/2014/main" val="3934097830"/>
                    </a:ext>
                  </a:extLst>
                </a:gridCol>
              </a:tblGrid>
              <a:tr h="2065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문제 사항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원인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69758"/>
                  </a:ext>
                </a:extLst>
              </a:tr>
              <a:tr h="20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서버 이슈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해킹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공격 추정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서버 복구 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79975"/>
                  </a:ext>
                </a:extLst>
              </a:tr>
              <a:tr h="20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방화벽 문제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보안 정책으로 인한 방화벽 설정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해결 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267906"/>
                  </a:ext>
                </a:extLst>
              </a:tr>
              <a:tr h="20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Disconnection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문제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팀의 보완 정책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해결 완료 </a:t>
                      </a:r>
                      <a:r>
                        <a:rPr lang="en-US" altLang="ko-KR" sz="1200" dirty="0" smtClean="0"/>
                        <a:t>(it</a:t>
                      </a:r>
                      <a:r>
                        <a:rPr lang="ko-KR" altLang="en-US" sz="1200" dirty="0" smtClean="0"/>
                        <a:t>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56974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995602"/>
              </p:ext>
            </p:extLst>
          </p:nvPr>
        </p:nvGraphicFramePr>
        <p:xfrm>
          <a:off x="453368" y="2314182"/>
          <a:ext cx="761540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85">
                  <a:extLst>
                    <a:ext uri="{9D8B030D-6E8A-4147-A177-3AD203B41FA5}">
                      <a16:colId xmlns:a16="http://schemas.microsoft.com/office/drawing/2014/main" val="3820050976"/>
                    </a:ext>
                  </a:extLst>
                </a:gridCol>
                <a:gridCol w="1854103">
                  <a:extLst>
                    <a:ext uri="{9D8B030D-6E8A-4147-A177-3AD203B41FA5}">
                      <a16:colId xmlns:a16="http://schemas.microsoft.com/office/drawing/2014/main" val="642820586"/>
                    </a:ext>
                  </a:extLst>
                </a:gridCol>
                <a:gridCol w="3015547">
                  <a:extLst>
                    <a:ext uri="{9D8B030D-6E8A-4147-A177-3AD203B41FA5}">
                      <a16:colId xmlns:a16="http://schemas.microsoft.com/office/drawing/2014/main" val="2390995169"/>
                    </a:ext>
                  </a:extLst>
                </a:gridCol>
                <a:gridCol w="2049271">
                  <a:extLst>
                    <a:ext uri="{9D8B030D-6E8A-4147-A177-3AD203B41FA5}">
                      <a16:colId xmlns:a16="http://schemas.microsoft.com/office/drawing/2014/main" val="3934097830"/>
                    </a:ext>
                  </a:extLst>
                </a:gridCol>
              </a:tblGrid>
              <a:tr h="2065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문제 사항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원인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69758"/>
                  </a:ext>
                </a:extLst>
              </a:tr>
              <a:tr h="20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Pymysql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접속 불가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TCP </a:t>
                      </a:r>
                      <a:r>
                        <a:rPr lang="ko-KR" altLang="en-US" sz="1200" dirty="0" smtClean="0"/>
                        <a:t>보안 정책 </a:t>
                      </a:r>
                      <a:r>
                        <a:rPr lang="ko-KR" altLang="en-US" sz="1200" dirty="0" err="1" smtClean="0"/>
                        <a:t>추청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TCP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접속 확인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79975"/>
                  </a:ext>
                </a:extLst>
              </a:tr>
              <a:tr h="20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실험 테이블 미상 데이터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SDP UI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테스트를 위함 더미 데이터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충돌 문제 없음 확인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2679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8157" y="6364630"/>
            <a:ext cx="266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Pymysql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접속 불가 화면 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83045" y="6327758"/>
            <a:ext cx="3532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실험 테이블 내 미상 데이터 확인</a:t>
            </a:r>
            <a:endParaRPr lang="ko-KR" altLang="en-US" sz="14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158475"/>
              </p:ext>
            </p:extLst>
          </p:nvPr>
        </p:nvGraphicFramePr>
        <p:xfrm>
          <a:off x="3771614" y="90622"/>
          <a:ext cx="527129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70">
                  <a:extLst>
                    <a:ext uri="{9D8B030D-6E8A-4147-A177-3AD203B41FA5}">
                      <a16:colId xmlns:a16="http://schemas.microsoft.com/office/drawing/2014/main" val="3020715488"/>
                    </a:ext>
                  </a:extLst>
                </a:gridCol>
                <a:gridCol w="1254583">
                  <a:extLst>
                    <a:ext uri="{9D8B030D-6E8A-4147-A177-3AD203B41FA5}">
                      <a16:colId xmlns:a16="http://schemas.microsoft.com/office/drawing/2014/main" val="350037039"/>
                    </a:ext>
                  </a:extLst>
                </a:gridCol>
                <a:gridCol w="2772388">
                  <a:extLst>
                    <a:ext uri="{9D8B030D-6E8A-4147-A177-3AD203B41FA5}">
                      <a16:colId xmlns:a16="http://schemas.microsoft.com/office/drawing/2014/main" val="2753002689"/>
                    </a:ext>
                  </a:extLst>
                </a:gridCol>
                <a:gridCol w="861456">
                  <a:extLst>
                    <a:ext uri="{9D8B030D-6E8A-4147-A177-3AD203B41FA5}">
                      <a16:colId xmlns:a16="http://schemas.microsoft.com/office/drawing/2014/main" val="2872774922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260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54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b="5920"/>
          <a:stretch/>
        </p:blipFill>
        <p:spPr>
          <a:xfrm>
            <a:off x="4403455" y="1269173"/>
            <a:ext cx="4312241" cy="2508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453999" y="4099389"/>
            <a:ext cx="437294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WSI (feature cube)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WSI</a:t>
            </a:r>
            <a:r>
              <a:rPr lang="ko-KR" altLang="en-US" sz="1600" dirty="0" smtClean="0"/>
              <a:t>에 대한 </a:t>
            </a:r>
            <a:r>
              <a:rPr lang="en-US" altLang="ko-KR" sz="1600" dirty="0" smtClean="0"/>
              <a:t>confidence </a:t>
            </a:r>
            <a:r>
              <a:rPr lang="ko-KR" altLang="en-US" sz="1600" dirty="0" smtClean="0"/>
              <a:t>값을 예측되고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저장됨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u="sng" dirty="0" smtClean="0"/>
              <a:t>Patch</a:t>
            </a:r>
            <a:r>
              <a:rPr lang="ko-KR" altLang="en-US" sz="1600" u="sng" dirty="0" smtClean="0"/>
              <a:t>에 대한 </a:t>
            </a:r>
            <a:r>
              <a:rPr lang="en-US" altLang="ko-KR" sz="1600" u="sng" dirty="0" smtClean="0"/>
              <a:t>confidence </a:t>
            </a:r>
            <a:r>
              <a:rPr lang="ko-KR" altLang="en-US" sz="1600" u="sng" dirty="0" smtClean="0"/>
              <a:t>값은 현재 생성되고 저장되지 않음</a:t>
            </a:r>
            <a:endParaRPr lang="ko-KR" altLang="en-US" sz="1600" u="sng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41" y="2778604"/>
            <a:ext cx="3335456" cy="2614957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22" idx="1"/>
            <a:endCxn id="9" idx="0"/>
          </p:cNvCxnSpPr>
          <p:nvPr/>
        </p:nvCxnSpPr>
        <p:spPr>
          <a:xfrm rot="10800000" flipV="1">
            <a:off x="2040369" y="2523244"/>
            <a:ext cx="2363086" cy="25536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3340" y="5453606"/>
            <a:ext cx="4372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WSI (feature cube)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시스템에 대한 </a:t>
            </a:r>
            <a:r>
              <a:rPr lang="ko-KR" altLang="en-US" sz="1600" b="1" u="sng" dirty="0" smtClean="0"/>
              <a:t>일부 코드 수정이 필요함</a:t>
            </a:r>
            <a:endParaRPr lang="en-US" altLang="ko-KR" sz="16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패치 생성이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중으로 될 가능성이 있음</a:t>
            </a:r>
            <a:endParaRPr lang="ko-KR" altLang="en-US" sz="16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84522"/>
              </p:ext>
            </p:extLst>
          </p:nvPr>
        </p:nvGraphicFramePr>
        <p:xfrm>
          <a:off x="3820922" y="116983"/>
          <a:ext cx="5248323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948">
                  <a:extLst>
                    <a:ext uri="{9D8B030D-6E8A-4147-A177-3AD203B41FA5}">
                      <a16:colId xmlns:a16="http://schemas.microsoft.com/office/drawing/2014/main" val="4164522791"/>
                    </a:ext>
                  </a:extLst>
                </a:gridCol>
                <a:gridCol w="2976497">
                  <a:extLst>
                    <a:ext uri="{9D8B030D-6E8A-4147-A177-3AD203B41FA5}">
                      <a16:colId xmlns:a16="http://schemas.microsoft.com/office/drawing/2014/main" val="1645284477"/>
                    </a:ext>
                  </a:extLst>
                </a:gridCol>
                <a:gridCol w="924878">
                  <a:extLst>
                    <a:ext uri="{9D8B030D-6E8A-4147-A177-3AD203B41FA5}">
                      <a16:colId xmlns:a16="http://schemas.microsoft.com/office/drawing/2014/main" val="823992815"/>
                    </a:ext>
                  </a:extLst>
                </a:gridCol>
              </a:tblGrid>
              <a:tr h="72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분류기 수정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chemeClr val="tx1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24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40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820922" y="116983"/>
          <a:ext cx="5248323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948">
                  <a:extLst>
                    <a:ext uri="{9D8B030D-6E8A-4147-A177-3AD203B41FA5}">
                      <a16:colId xmlns:a16="http://schemas.microsoft.com/office/drawing/2014/main" val="4164522791"/>
                    </a:ext>
                  </a:extLst>
                </a:gridCol>
                <a:gridCol w="2976497">
                  <a:extLst>
                    <a:ext uri="{9D8B030D-6E8A-4147-A177-3AD203B41FA5}">
                      <a16:colId xmlns:a16="http://schemas.microsoft.com/office/drawing/2014/main" val="1645284477"/>
                    </a:ext>
                  </a:extLst>
                </a:gridCol>
                <a:gridCol w="924878">
                  <a:extLst>
                    <a:ext uri="{9D8B030D-6E8A-4147-A177-3AD203B41FA5}">
                      <a16:colId xmlns:a16="http://schemas.microsoft.com/office/drawing/2014/main" val="823992815"/>
                    </a:ext>
                  </a:extLst>
                </a:gridCol>
              </a:tblGrid>
              <a:tr h="72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분류기 수정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chemeClr val="tx1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2413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6" y="3231110"/>
            <a:ext cx="8549478" cy="3025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46206" y="897120"/>
            <a:ext cx="850186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분류기 수정 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prediction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값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SeeDP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상에는 표시 되지 않았으나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현재 해당 값 또한 저장되고 있음을 확인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‘[DB]; [Table]; [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ai_prediction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]’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label_p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Colum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prediction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 존재 함을 확인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분류기에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대한 별도의 수정을 불필요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 AL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모듈 쪽 프로그램만 변경 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8809" y="6326922"/>
            <a:ext cx="266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[Table:  </a:t>
            </a:r>
            <a:r>
              <a:rPr lang="en-US" altLang="ko-KR" sz="1400" dirty="0" err="1" smtClean="0"/>
              <a:t>ai_predictions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258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2641" y="610515"/>
            <a:ext cx="8501868" cy="623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개발 협의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(11/1)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개발 진행 사항 확인 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개발 현황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이미지 파트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프로토타입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완료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이미지 파트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프로토타입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완료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개선 </a:t>
            </a:r>
            <a:r>
              <a:rPr lang="ko-KR" alt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필요점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협의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패치에 대한 가시성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색상 변경 의견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패치와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결과에 대한 명확한 구분이 가도록 변경 의견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실제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false-positive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경우가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많은 것이 고려되면 좋겠음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Drag &amp; multi selection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작성 및 공유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1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차본을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카이스트에서 작성하는 것으로 협의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536080"/>
              </p:ext>
            </p:extLst>
          </p:nvPr>
        </p:nvGraphicFramePr>
        <p:xfrm>
          <a:off x="3707284" y="105938"/>
          <a:ext cx="530850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272">
                  <a:extLst>
                    <a:ext uri="{9D8B030D-6E8A-4147-A177-3AD203B41FA5}">
                      <a16:colId xmlns:a16="http://schemas.microsoft.com/office/drawing/2014/main" val="1372004531"/>
                    </a:ext>
                  </a:extLst>
                </a:gridCol>
                <a:gridCol w="1436123">
                  <a:extLst>
                    <a:ext uri="{9D8B030D-6E8A-4147-A177-3AD203B41FA5}">
                      <a16:colId xmlns:a16="http://schemas.microsoft.com/office/drawing/2014/main" val="2524450802"/>
                    </a:ext>
                  </a:extLst>
                </a:gridCol>
                <a:gridCol w="2448000">
                  <a:extLst>
                    <a:ext uri="{9D8B030D-6E8A-4147-A177-3AD203B41FA5}">
                      <a16:colId xmlns:a16="http://schemas.microsoft.com/office/drawing/2014/main" val="3002692884"/>
                    </a:ext>
                  </a:extLst>
                </a:gridCol>
                <a:gridCol w="986110">
                  <a:extLst>
                    <a:ext uri="{9D8B030D-6E8A-4147-A177-3AD203B41FA5}">
                      <a16:colId xmlns:a16="http://schemas.microsoft.com/office/drawing/2014/main" val="3497588043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521163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7" y="2393070"/>
            <a:ext cx="3924489" cy="2021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711" y="2359047"/>
            <a:ext cx="4008557" cy="2055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768660" y="4424401"/>
            <a:ext cx="15520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이미지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859402" y="4443522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이미지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1305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935"/>
            <a:ext cx="9165465" cy="4698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604002" y="941970"/>
            <a:ext cx="935833" cy="317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485881" y="1259023"/>
            <a:ext cx="1461202" cy="6295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279108" y="2251538"/>
            <a:ext cx="13784" cy="11855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6534054" y="4159058"/>
            <a:ext cx="620323" cy="21045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-774254" y="5957857"/>
            <a:ext cx="55622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 이외에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학습을 원하는 경우에 대한 고려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67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12"/>
            <a:ext cx="9145692" cy="4709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68570" y="5031715"/>
            <a:ext cx="68074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패치에 대한 가시성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색상 변경 의견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결과에 대한 명확한 구분이 가도록 변경 의견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Drag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multi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이외에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학습을 원하는 경우에 대한 고려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203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74814</TotalTime>
  <Words>2193</Words>
  <Application>Microsoft Office PowerPoint</Application>
  <PresentationFormat>화면 슬라이드 쇼(4:3)</PresentationFormat>
  <Paragraphs>583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Cordia New</vt:lpstr>
      <vt:lpstr>NotoSansKR</vt:lpstr>
      <vt:lpstr>맑은 고딕</vt:lpstr>
      <vt:lpstr>Arial</vt:lpstr>
      <vt:lpstr>Calibri</vt:lpstr>
      <vt:lpstr>Calibri Light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1146</cp:revision>
  <dcterms:created xsi:type="dcterms:W3CDTF">2021-03-24T07:36:17Z</dcterms:created>
  <dcterms:modified xsi:type="dcterms:W3CDTF">2022-11-04T03:46:31Z</dcterms:modified>
</cp:coreProperties>
</file>